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406" r:id="rId2"/>
    <p:sldId id="562" r:id="rId3"/>
    <p:sldId id="261" r:id="rId4"/>
    <p:sldId id="656" r:id="rId5"/>
    <p:sldId id="658" r:id="rId6"/>
    <p:sldId id="660" r:id="rId7"/>
    <p:sldId id="665" r:id="rId8"/>
    <p:sldId id="667" r:id="rId9"/>
    <p:sldId id="668" r:id="rId10"/>
    <p:sldId id="485" r:id="rId11"/>
    <p:sldId id="673" r:id="rId12"/>
    <p:sldId id="670" r:id="rId13"/>
    <p:sldId id="567" r:id="rId14"/>
    <p:sldId id="672" r:id="rId15"/>
    <p:sldId id="671" r:id="rId16"/>
    <p:sldId id="367" r:id="rId17"/>
  </p:sldIdLst>
  <p:sldSz cx="9906000" cy="6858000" type="A4"/>
  <p:notesSz cx="6797675" cy="9926638"/>
  <p:defaultTextStyle>
    <a:lvl1pPr defTabSz="457200">
      <a:defRPr>
        <a:latin typeface="Calibri"/>
        <a:ea typeface="Calibri"/>
        <a:cs typeface="Calibri"/>
        <a:sym typeface="Calibri"/>
      </a:defRPr>
    </a:lvl1pPr>
    <a:lvl2pPr indent="457200" defTabSz="457200">
      <a:defRPr>
        <a:latin typeface="Calibri"/>
        <a:ea typeface="Calibri"/>
        <a:cs typeface="Calibri"/>
        <a:sym typeface="Calibri"/>
      </a:defRPr>
    </a:lvl2pPr>
    <a:lvl3pPr indent="914400" defTabSz="457200">
      <a:defRPr>
        <a:latin typeface="Calibri"/>
        <a:ea typeface="Calibri"/>
        <a:cs typeface="Calibri"/>
        <a:sym typeface="Calibri"/>
      </a:defRPr>
    </a:lvl3pPr>
    <a:lvl4pPr indent="1371600" defTabSz="457200">
      <a:defRPr>
        <a:latin typeface="Calibri"/>
        <a:ea typeface="Calibri"/>
        <a:cs typeface="Calibri"/>
        <a:sym typeface="Calibri"/>
      </a:defRPr>
    </a:lvl4pPr>
    <a:lvl5pPr indent="1828800" defTabSz="457200">
      <a:defRPr>
        <a:latin typeface="Calibri"/>
        <a:ea typeface="Calibri"/>
        <a:cs typeface="Calibri"/>
        <a:sym typeface="Calibri"/>
      </a:defRPr>
    </a:lvl5pPr>
    <a:lvl6pPr indent="2286000" defTabSz="457200">
      <a:defRPr>
        <a:latin typeface="Calibri"/>
        <a:ea typeface="Calibri"/>
        <a:cs typeface="Calibri"/>
        <a:sym typeface="Calibri"/>
      </a:defRPr>
    </a:lvl6pPr>
    <a:lvl7pPr indent="2743200" defTabSz="457200">
      <a:defRPr>
        <a:latin typeface="Calibri"/>
        <a:ea typeface="Calibri"/>
        <a:cs typeface="Calibri"/>
        <a:sym typeface="Calibri"/>
      </a:defRPr>
    </a:lvl7pPr>
    <a:lvl8pPr indent="3200400" defTabSz="457200">
      <a:defRPr>
        <a:latin typeface="Calibri"/>
        <a:ea typeface="Calibri"/>
        <a:cs typeface="Calibri"/>
        <a:sym typeface="Calibri"/>
      </a:defRPr>
    </a:lvl8pPr>
    <a:lvl9pPr indent="3657600" defTabSz="457200">
      <a:defRPr>
        <a:latin typeface="Calibri"/>
        <a:ea typeface="Calibri"/>
        <a:cs typeface="Calibri"/>
        <a:sym typeface="Calibri"/>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scaleToFitPaper="1" frameSlides="1"/>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898" y="43"/>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D89BF2E-DAE6-E143-8740-36EFCB2A5209}" type="datetimeFigureOut">
              <a:rPr lang="en-US" smtClean="0"/>
              <a:t>11/23/2020</a:t>
            </a:fld>
            <a:endParaRPr lang="en-US"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9DD631F-0371-644F-996D-642F0151E59B}" type="slidenum">
              <a:rPr lang="en-US" smtClean="0"/>
              <a:t>‹#›</a:t>
            </a:fld>
            <a:endParaRPr lang="en-US" dirty="0"/>
          </a:p>
        </p:txBody>
      </p:sp>
    </p:spTree>
    <p:extLst>
      <p:ext uri="{BB962C8B-B14F-4D97-AF65-F5344CB8AC3E}">
        <p14:creationId xmlns:p14="http://schemas.microsoft.com/office/powerpoint/2010/main" val="41772779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711200" y="744538"/>
            <a:ext cx="5375275" cy="3722687"/>
          </a:xfrm>
          <a:prstGeom prst="rect">
            <a:avLst/>
          </a:prstGeom>
        </p:spPr>
        <p:txBody>
          <a:bodyPr/>
          <a:lstStyle/>
          <a:p>
            <a:pPr lvl="0"/>
            <a:endParaRPr/>
          </a:p>
        </p:txBody>
      </p:sp>
      <p:sp>
        <p:nvSpPr>
          <p:cNvPr id="49" name="Shape 49"/>
          <p:cNvSpPr>
            <a:spLocks noGrp="1"/>
          </p:cNvSpPr>
          <p:nvPr>
            <p:ph type="body" sz="quarter" idx="1"/>
          </p:nvPr>
        </p:nvSpPr>
        <p:spPr>
          <a:xfrm>
            <a:off x="906357" y="4715153"/>
            <a:ext cx="4984962" cy="4466987"/>
          </a:xfrm>
          <a:prstGeom prst="rect">
            <a:avLst/>
          </a:prstGeom>
        </p:spPr>
        <p:txBody>
          <a:bodyPr/>
          <a:lstStyle/>
          <a:p>
            <a:pPr lvl="0"/>
            <a:endParaRPr/>
          </a:p>
        </p:txBody>
      </p:sp>
    </p:spTree>
    <p:extLst>
      <p:ext uri="{BB962C8B-B14F-4D97-AF65-F5344CB8AC3E}">
        <p14:creationId xmlns:p14="http://schemas.microsoft.com/office/powerpoint/2010/main" val="637569260"/>
      </p:ext>
    </p:extLst>
  </p:cSld>
  <p:clrMap bg1="lt1" tx1="dk1" bg2="lt2" tx2="dk2" accent1="accent1" accent2="accent2" accent3="accent3" accent4="accent4" accent5="accent5" accent6="accent6" hlink="hlink" folHlink="folHlink"/>
  <p:hf hdr="0" ftr="0" dt="0"/>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wouldn’t keep this one here either but skip to the UN convention on the rights of children</a:t>
            </a:r>
          </a:p>
        </p:txBody>
      </p:sp>
    </p:spTree>
    <p:extLst>
      <p:ext uri="{BB962C8B-B14F-4D97-AF65-F5344CB8AC3E}">
        <p14:creationId xmlns:p14="http://schemas.microsoft.com/office/powerpoint/2010/main" val="637207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a:latin typeface="Arial" panose="020B0604020202020204" pitchFamily="34" charset="0"/>
                <a:cs typeface="Arial" panose="020B0604020202020204" pitchFamily="34" charset="0"/>
              </a:rPr>
              <a:t>Paul – I would take this out for the panel discussion</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JACKY…</a:t>
            </a:r>
          </a:p>
          <a:p>
            <a:r>
              <a:rPr lang="en-GB" dirty="0"/>
              <a:t>We</a:t>
            </a:r>
            <a:r>
              <a:rPr lang="en-GB" baseline="0" dirty="0"/>
              <a:t> can see here that this is a very wide definition of ‘information’</a:t>
            </a:r>
          </a:p>
          <a:p>
            <a:r>
              <a:rPr lang="en-GB" baseline="0" dirty="0"/>
              <a:t>Freedom of expression should not be confused with the right to say anything that you like.  There are other laws around that!</a:t>
            </a:r>
            <a:endParaRPr lang="en-GB" dirty="0"/>
          </a:p>
        </p:txBody>
      </p:sp>
      <p:sp>
        <p:nvSpPr>
          <p:cNvPr id="4" name="Slide Number Placeholder 3"/>
          <p:cNvSpPr>
            <a:spLocks noGrp="1"/>
          </p:cNvSpPr>
          <p:nvPr>
            <p:ph type="sldNum" sz="quarter" idx="5"/>
          </p:nvPr>
        </p:nvSpPr>
        <p:spPr>
          <a:xfrm>
            <a:off x="3850443" y="9428583"/>
            <a:ext cx="2945659" cy="496332"/>
          </a:xfrm>
          <a:prstGeom prst="rect">
            <a:avLst/>
          </a:prstGeom>
        </p:spPr>
        <p:txBody>
          <a:bodyPr/>
          <a:lstStyle/>
          <a:p>
            <a:fld id="{8EFC381D-E8FC-4950-BBD9-3BAE57C899BE}" type="slidenum">
              <a:rPr lang="en-GB" smtClean="0"/>
              <a:t>4</a:t>
            </a:fld>
            <a:endParaRPr lang="en-GB" dirty="0"/>
          </a:p>
        </p:txBody>
      </p:sp>
    </p:spTree>
    <p:extLst>
      <p:ext uri="{BB962C8B-B14F-4D97-AF65-F5344CB8AC3E}">
        <p14:creationId xmlns:p14="http://schemas.microsoft.com/office/powerpoint/2010/main" val="2045631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Take out for the panel discussion</a:t>
            </a:r>
          </a:p>
        </p:txBody>
      </p:sp>
      <p:sp>
        <p:nvSpPr>
          <p:cNvPr id="4" name="Slide Number Placeholder 3"/>
          <p:cNvSpPr>
            <a:spLocks noGrp="1"/>
          </p:cNvSpPr>
          <p:nvPr>
            <p:ph type="sldNum" sz="quarter" idx="5"/>
          </p:nvPr>
        </p:nvSpPr>
        <p:spPr>
          <a:xfrm>
            <a:off x="3850443" y="9428583"/>
            <a:ext cx="2945659" cy="496332"/>
          </a:xfrm>
          <a:prstGeom prst="rect">
            <a:avLst/>
          </a:prstGeom>
        </p:spPr>
        <p:txBody>
          <a:bodyPr/>
          <a:lstStyle/>
          <a:p>
            <a:fld id="{8EFC381D-E8FC-4950-BBD9-3BAE57C899BE}" type="slidenum">
              <a:rPr lang="en-GB" smtClean="0"/>
              <a:t>5</a:t>
            </a:fld>
            <a:endParaRPr lang="en-GB" dirty="0"/>
          </a:p>
        </p:txBody>
      </p:sp>
    </p:spTree>
    <p:extLst>
      <p:ext uri="{BB962C8B-B14F-4D97-AF65-F5344CB8AC3E}">
        <p14:creationId xmlns:p14="http://schemas.microsoft.com/office/powerpoint/2010/main" val="3320141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Take out as a slide and just include in your brief summary of other legislation</a:t>
            </a:r>
          </a:p>
        </p:txBody>
      </p:sp>
    </p:spTree>
    <p:extLst>
      <p:ext uri="{BB962C8B-B14F-4D97-AF65-F5344CB8AC3E}">
        <p14:creationId xmlns:p14="http://schemas.microsoft.com/office/powerpoint/2010/main" val="3537346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would take out</a:t>
            </a:r>
          </a:p>
        </p:txBody>
      </p:sp>
    </p:spTree>
    <p:extLst>
      <p:ext uri="{BB962C8B-B14F-4D97-AF65-F5344CB8AC3E}">
        <p14:creationId xmlns:p14="http://schemas.microsoft.com/office/powerpoint/2010/main" val="3862140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would take out but come back to later in summary saying changes will need to take place at both organisational and individual levels</a:t>
            </a:r>
          </a:p>
        </p:txBody>
      </p:sp>
    </p:spTree>
    <p:extLst>
      <p:ext uri="{BB962C8B-B14F-4D97-AF65-F5344CB8AC3E}">
        <p14:creationId xmlns:p14="http://schemas.microsoft.com/office/powerpoint/2010/main" val="3061360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Take out</a:t>
            </a:r>
          </a:p>
        </p:txBody>
      </p:sp>
    </p:spTree>
    <p:extLst>
      <p:ext uri="{BB962C8B-B14F-4D97-AF65-F5344CB8AC3E}">
        <p14:creationId xmlns:p14="http://schemas.microsoft.com/office/powerpoint/2010/main" val="2118095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Take out</a:t>
            </a:r>
          </a:p>
        </p:txBody>
      </p:sp>
    </p:spTree>
    <p:extLst>
      <p:ext uri="{BB962C8B-B14F-4D97-AF65-F5344CB8AC3E}">
        <p14:creationId xmlns:p14="http://schemas.microsoft.com/office/powerpoint/2010/main" val="3288927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457200" eaLnBrk="1" fontAlgn="auto" latinLnBrk="0" hangingPunct="1">
              <a:lnSpc>
                <a:spcPct val="125000"/>
              </a:lnSpc>
              <a:spcBef>
                <a:spcPts val="0"/>
              </a:spcBef>
              <a:spcAft>
                <a:spcPts val="0"/>
              </a:spcAft>
              <a:buClrTx/>
              <a:buSzTx/>
              <a:buFontTx/>
              <a:buNone/>
              <a:tabLst/>
              <a:defRPr/>
            </a:pPr>
            <a:r>
              <a:rPr lang="en-GB" dirty="0"/>
              <a:t>Maybe just say that you will be around for the day and people can ask for your contact details?</a:t>
            </a:r>
          </a:p>
          <a:p>
            <a:endParaRPr lang="en-GB" dirty="0"/>
          </a:p>
        </p:txBody>
      </p:sp>
    </p:spTree>
    <p:extLst>
      <p:ext uri="{BB962C8B-B14F-4D97-AF65-F5344CB8AC3E}">
        <p14:creationId xmlns:p14="http://schemas.microsoft.com/office/powerpoint/2010/main" val="2919284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8" name="Shape 8"/>
          <p:cNvSpPr>
            <a:spLocks noGrp="1"/>
          </p:cNvSpPr>
          <p:nvPr>
            <p:ph type="title"/>
          </p:nvPr>
        </p:nvSpPr>
        <p:spPr>
          <a:xfrm>
            <a:off x="742950" y="2130425"/>
            <a:ext cx="8420100" cy="1755776"/>
          </a:xfrm>
          <a:prstGeom prst="rect">
            <a:avLst/>
          </a:prstGeom>
        </p:spPr>
        <p:txBody>
          <a:bodyPr/>
          <a:lstStyle/>
          <a:p>
            <a:pPr lvl="0">
              <a:defRPr sz="1800"/>
            </a:pPr>
            <a:r>
              <a:rPr sz="4400"/>
              <a:t>Title Text</a:t>
            </a:r>
          </a:p>
        </p:txBody>
      </p:sp>
      <p:sp>
        <p:nvSpPr>
          <p:cNvPr id="9" name="Shape 9"/>
          <p:cNvSpPr>
            <a:spLocks noGrp="1"/>
          </p:cNvSpPr>
          <p:nvPr>
            <p:ph type="body" idx="1"/>
          </p:nvPr>
        </p:nvSpPr>
        <p:spPr>
          <a:xfrm>
            <a:off x="1485900" y="3886200"/>
            <a:ext cx="6934200" cy="29718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lvl="0">
              <a:defRPr sz="1800">
                <a:solidFill>
                  <a:srgbClr val="000000"/>
                </a:solidFill>
              </a:defRPr>
            </a:pPr>
            <a:r>
              <a:rPr sz="3200">
                <a:solidFill>
                  <a:srgbClr val="888888"/>
                </a:solidFill>
              </a:rPr>
              <a:t>Body Level One</a:t>
            </a:r>
          </a:p>
          <a:p>
            <a:pPr lvl="1">
              <a:defRPr sz="1800">
                <a:solidFill>
                  <a:srgbClr val="000000"/>
                </a:solidFill>
              </a:defRPr>
            </a:pPr>
            <a:r>
              <a:rPr sz="3200">
                <a:solidFill>
                  <a:srgbClr val="888888"/>
                </a:solidFill>
              </a:rPr>
              <a:t>Body Level Two</a:t>
            </a:r>
          </a:p>
          <a:p>
            <a:pPr lvl="2">
              <a:defRPr sz="1800">
                <a:solidFill>
                  <a:srgbClr val="000000"/>
                </a:solidFill>
              </a:defRPr>
            </a:pPr>
            <a:r>
              <a:rPr sz="3200">
                <a:solidFill>
                  <a:srgbClr val="888888"/>
                </a:solidFill>
              </a:rPr>
              <a:t>Body Level Three</a:t>
            </a:r>
          </a:p>
          <a:p>
            <a:pPr lvl="3">
              <a:defRPr sz="1800">
                <a:solidFill>
                  <a:srgbClr val="000000"/>
                </a:solidFill>
              </a:defRPr>
            </a:pPr>
            <a:r>
              <a:rPr sz="3200">
                <a:solidFill>
                  <a:srgbClr val="888888"/>
                </a:solidFill>
              </a:rPr>
              <a:t>Body Level Four</a:t>
            </a:r>
          </a:p>
          <a:p>
            <a:pPr lvl="4">
              <a:defRPr sz="1800">
                <a:solidFill>
                  <a:srgbClr val="000000"/>
                </a:solidFill>
              </a:defRPr>
            </a:pPr>
            <a:r>
              <a:rPr sz="3200">
                <a:solidFill>
                  <a:srgbClr val="888888"/>
                </a:solidFill>
              </a:rPr>
              <a:t>Body Level Five</a:t>
            </a:r>
          </a:p>
        </p:txBody>
      </p:sp>
      <p:sp>
        <p:nvSpPr>
          <p:cNvPr id="10" name="Shape 1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pPr lvl="0">
              <a:defRPr sz="1800"/>
            </a:pPr>
            <a:r>
              <a:rPr sz="4400"/>
              <a:t>Title Text</a:t>
            </a:r>
          </a:p>
        </p:txBody>
      </p:sp>
      <p:sp>
        <p:nvSpPr>
          <p:cNvPr id="42" name="Shape 42"/>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3" name="Shape 4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5" name="Shape 45"/>
          <p:cNvSpPr>
            <a:spLocks noGrp="1"/>
          </p:cNvSpPr>
          <p:nvPr>
            <p:ph type="title"/>
          </p:nvPr>
        </p:nvSpPr>
        <p:spPr>
          <a:xfrm>
            <a:off x="7181850" y="274639"/>
            <a:ext cx="2228850" cy="6583361"/>
          </a:xfrm>
          <a:prstGeom prst="rect">
            <a:avLst/>
          </a:prstGeom>
        </p:spPr>
        <p:txBody>
          <a:bodyPr/>
          <a:lstStyle/>
          <a:p>
            <a:pPr lvl="0">
              <a:defRPr sz="1800"/>
            </a:pPr>
            <a:r>
              <a:rPr sz="4400"/>
              <a:t>Title Text</a:t>
            </a:r>
          </a:p>
        </p:txBody>
      </p:sp>
      <p:sp>
        <p:nvSpPr>
          <p:cNvPr id="46" name="Shape 46"/>
          <p:cNvSpPr>
            <a:spLocks noGrp="1"/>
          </p:cNvSpPr>
          <p:nvPr>
            <p:ph type="body" idx="1"/>
          </p:nvPr>
        </p:nvSpPr>
        <p:spPr>
          <a:xfrm>
            <a:off x="495300" y="274639"/>
            <a:ext cx="6521450" cy="6583361"/>
          </a:xfrm>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7" name="Shape 4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2" name="Shape 12"/>
          <p:cNvSpPr>
            <a:spLocks noGrp="1"/>
          </p:cNvSpPr>
          <p:nvPr>
            <p:ph type="title"/>
          </p:nvPr>
        </p:nvSpPr>
        <p:spPr>
          <a:prstGeom prst="rect">
            <a:avLst/>
          </a:prstGeom>
        </p:spPr>
        <p:txBody>
          <a:bodyPr/>
          <a:lstStyle/>
          <a:p>
            <a:pPr lvl="0">
              <a:defRPr sz="1800"/>
            </a:pPr>
            <a:r>
              <a:rPr sz="4400"/>
              <a:t>Title Text</a:t>
            </a:r>
          </a:p>
        </p:txBody>
      </p:sp>
      <p:sp>
        <p:nvSpPr>
          <p:cNvPr id="13" name="Shape 13"/>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4" name="Shape 1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6" name="Shape 16"/>
          <p:cNvSpPr>
            <a:spLocks noGrp="1"/>
          </p:cNvSpPr>
          <p:nvPr>
            <p:ph type="title"/>
          </p:nvPr>
        </p:nvSpPr>
        <p:spPr>
          <a:xfrm>
            <a:off x="782506" y="4406901"/>
            <a:ext cx="8420101" cy="2451099"/>
          </a:xfrm>
          <a:prstGeom prst="rect">
            <a:avLst/>
          </a:prstGeom>
        </p:spPr>
        <p:txBody>
          <a:bodyPr/>
          <a:lstStyle>
            <a:lvl1pPr algn="l">
              <a:defRPr sz="4000" b="1" cap="all"/>
            </a:lvl1pPr>
          </a:lstStyle>
          <a:p>
            <a:pPr lvl="0">
              <a:defRPr sz="1800" b="0" cap="none"/>
            </a:pPr>
            <a:r>
              <a:rPr sz="4000" b="1" cap="all"/>
              <a:t>Title Text</a:t>
            </a:r>
          </a:p>
        </p:txBody>
      </p:sp>
      <p:sp>
        <p:nvSpPr>
          <p:cNvPr id="17" name="Shape 17"/>
          <p:cNvSpPr>
            <a:spLocks noGrp="1"/>
          </p:cNvSpPr>
          <p:nvPr>
            <p:ph type="body" idx="1"/>
          </p:nvPr>
        </p:nvSpPr>
        <p:spPr>
          <a:xfrm>
            <a:off x="782506" y="1192213"/>
            <a:ext cx="8420101" cy="32146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lvl="0">
              <a:defRPr sz="1800">
                <a:solidFill>
                  <a:srgbClr val="000000"/>
                </a:solidFill>
              </a:defRPr>
            </a:pPr>
            <a:r>
              <a:rPr sz="2000">
                <a:solidFill>
                  <a:srgbClr val="888888"/>
                </a:solidFill>
              </a:rPr>
              <a:t>Body Level One</a:t>
            </a:r>
          </a:p>
          <a:p>
            <a:pPr lvl="1">
              <a:defRPr sz="1800">
                <a:solidFill>
                  <a:srgbClr val="000000"/>
                </a:solidFill>
              </a:defRPr>
            </a:pPr>
            <a:r>
              <a:rPr sz="2000">
                <a:solidFill>
                  <a:srgbClr val="888888"/>
                </a:solidFill>
              </a:rPr>
              <a:t>Body Level Two</a:t>
            </a:r>
          </a:p>
          <a:p>
            <a:pPr lvl="2">
              <a:defRPr sz="1800">
                <a:solidFill>
                  <a:srgbClr val="000000"/>
                </a:solidFill>
              </a:defRPr>
            </a:pPr>
            <a:r>
              <a:rPr sz="2000">
                <a:solidFill>
                  <a:srgbClr val="888888"/>
                </a:solidFill>
              </a:rPr>
              <a:t>Body Level Three</a:t>
            </a:r>
          </a:p>
          <a:p>
            <a:pPr lvl="3">
              <a:defRPr sz="1800">
                <a:solidFill>
                  <a:srgbClr val="000000"/>
                </a:solidFill>
              </a:defRPr>
            </a:pPr>
            <a:r>
              <a:rPr sz="2000">
                <a:solidFill>
                  <a:srgbClr val="888888"/>
                </a:solidFill>
              </a:rPr>
              <a:t>Body Level Four</a:t>
            </a:r>
          </a:p>
          <a:p>
            <a:pPr lvl="4">
              <a:defRPr sz="1800">
                <a:solidFill>
                  <a:srgbClr val="000000"/>
                </a:solidFill>
              </a:defRPr>
            </a:pPr>
            <a:r>
              <a:rPr sz="2000">
                <a:solidFill>
                  <a:srgbClr val="888888"/>
                </a:solidFill>
              </a:rPr>
              <a:t>Body Level Five</a:t>
            </a:r>
          </a:p>
        </p:txBody>
      </p:sp>
      <p:sp>
        <p:nvSpPr>
          <p:cNvPr id="18" name="Shape 1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pPr lvl="0">
              <a:defRPr sz="1800"/>
            </a:pPr>
            <a:r>
              <a:rPr sz="4400"/>
              <a:t>Title Text</a:t>
            </a:r>
          </a:p>
        </p:txBody>
      </p:sp>
      <p:sp>
        <p:nvSpPr>
          <p:cNvPr id="21" name="Shape 21"/>
          <p:cNvSpPr>
            <a:spLocks noGrp="1"/>
          </p:cNvSpPr>
          <p:nvPr>
            <p:ph type="body" idx="1"/>
          </p:nvPr>
        </p:nvSpPr>
        <p:spPr>
          <a:xfrm>
            <a:off x="495300" y="1600200"/>
            <a:ext cx="437515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22" name="Shape 2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4" name="Shape 24"/>
          <p:cNvSpPr>
            <a:spLocks noGrp="1"/>
          </p:cNvSpPr>
          <p:nvPr>
            <p:ph type="title"/>
          </p:nvPr>
        </p:nvSpPr>
        <p:spPr>
          <a:xfrm>
            <a:off x="495300" y="274638"/>
            <a:ext cx="8915400" cy="1204980"/>
          </a:xfrm>
          <a:prstGeom prst="rect">
            <a:avLst/>
          </a:prstGeom>
        </p:spPr>
        <p:txBody>
          <a:bodyPr/>
          <a:lstStyle/>
          <a:p>
            <a:pPr lvl="0">
              <a:defRPr sz="1800"/>
            </a:pPr>
            <a:r>
              <a:rPr sz="4400"/>
              <a:t>Title Text</a:t>
            </a:r>
          </a:p>
        </p:txBody>
      </p:sp>
      <p:sp>
        <p:nvSpPr>
          <p:cNvPr id="25" name="Shape 25"/>
          <p:cNvSpPr>
            <a:spLocks noGrp="1"/>
          </p:cNvSpPr>
          <p:nvPr>
            <p:ph type="body" idx="1"/>
          </p:nvPr>
        </p:nvSpPr>
        <p:spPr>
          <a:xfrm>
            <a:off x="495300" y="1479617"/>
            <a:ext cx="4376871" cy="695258"/>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pPr lvl="0">
              <a:defRPr sz="1800" b="0"/>
            </a:pPr>
            <a:r>
              <a:rPr sz="2400" b="1"/>
              <a:t>Body Level One</a:t>
            </a:r>
          </a:p>
          <a:p>
            <a:pPr lvl="1">
              <a:defRPr sz="1800" b="0"/>
            </a:pPr>
            <a:r>
              <a:rPr sz="2400" b="1"/>
              <a:t>Body Level Two</a:t>
            </a:r>
          </a:p>
          <a:p>
            <a:pPr lvl="2">
              <a:defRPr sz="1800" b="0"/>
            </a:pPr>
            <a:r>
              <a:rPr sz="2400" b="1"/>
              <a:t>Body Level Three</a:t>
            </a:r>
          </a:p>
          <a:p>
            <a:pPr lvl="3">
              <a:defRPr sz="1800" b="0"/>
            </a:pPr>
            <a:r>
              <a:rPr sz="2400" b="1"/>
              <a:t>Body Level Four</a:t>
            </a:r>
          </a:p>
          <a:p>
            <a:pPr lvl="4">
              <a:defRPr sz="1800" b="0"/>
            </a:pPr>
            <a:r>
              <a:rPr sz="2400" b="1"/>
              <a:t>Body Level Five</a:t>
            </a:r>
          </a:p>
        </p:txBody>
      </p:sp>
      <p:sp>
        <p:nvSpPr>
          <p:cNvPr id="26" name="Shape 26"/>
          <p:cNvSpPr>
            <a:spLocks noGrp="1"/>
          </p:cNvSpPr>
          <p:nvPr>
            <p:ph type="sldNum" sz="quarter" idx="2"/>
          </p:nvPr>
        </p:nvSpPr>
        <p:spPr>
          <a:prstGeom prst="rect">
            <a:avLst/>
          </a:prstGeom>
        </p:spPr>
        <p:txBody>
          <a:bodyPr/>
          <a:lstStyle/>
          <a:p>
            <a:pPr lvl="0"/>
            <a:fld id="{86CB4B4D-7CA3-9044-876B-883B54F8677D}" type="slidenum">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8" name="Shape 28"/>
          <p:cNvSpPr>
            <a:spLocks noGrp="1"/>
          </p:cNvSpPr>
          <p:nvPr>
            <p:ph type="title"/>
          </p:nvPr>
        </p:nvSpPr>
        <p:spPr>
          <a:xfrm>
            <a:off x="495300" y="274638"/>
            <a:ext cx="8915400" cy="1325563"/>
          </a:xfrm>
          <a:prstGeom prst="rect">
            <a:avLst/>
          </a:prstGeom>
        </p:spPr>
        <p:txBody>
          <a:bodyPr/>
          <a:lstStyle/>
          <a:p>
            <a:pPr lvl="0">
              <a:defRPr sz="1800"/>
            </a:pPr>
            <a:r>
              <a:rPr sz="4400"/>
              <a:t>Title Text</a:t>
            </a:r>
          </a:p>
        </p:txBody>
      </p:sp>
      <p:sp>
        <p:nvSpPr>
          <p:cNvPr id="29" name="Shape 2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31" name="Shape 3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3" name="Shape 33"/>
          <p:cNvSpPr>
            <a:spLocks noGrp="1"/>
          </p:cNvSpPr>
          <p:nvPr>
            <p:ph type="title"/>
          </p:nvPr>
        </p:nvSpPr>
        <p:spPr>
          <a:xfrm>
            <a:off x="495300" y="0"/>
            <a:ext cx="3259007" cy="1435100"/>
          </a:xfrm>
          <a:prstGeom prst="rect">
            <a:avLst/>
          </a:prstGeom>
        </p:spPr>
        <p:txBody>
          <a:bodyPr anchor="b"/>
          <a:lstStyle>
            <a:lvl1pPr algn="l">
              <a:defRPr sz="2000" b="1"/>
            </a:lvl1pPr>
          </a:lstStyle>
          <a:p>
            <a:pPr lvl="0">
              <a:defRPr sz="1800" b="0"/>
            </a:pPr>
            <a:r>
              <a:rPr sz="2000" b="1"/>
              <a:t>Title Text</a:t>
            </a:r>
          </a:p>
        </p:txBody>
      </p:sp>
      <p:sp>
        <p:nvSpPr>
          <p:cNvPr id="34" name="Shape 34"/>
          <p:cNvSpPr>
            <a:spLocks noGrp="1"/>
          </p:cNvSpPr>
          <p:nvPr>
            <p:ph type="body" idx="1"/>
          </p:nvPr>
        </p:nvSpPr>
        <p:spPr>
          <a:xfrm>
            <a:off x="3872970" y="273050"/>
            <a:ext cx="5537730" cy="6584950"/>
          </a:xfrm>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35" name="Shape 3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7" name="Shape 37"/>
          <p:cNvSpPr>
            <a:spLocks noGrp="1"/>
          </p:cNvSpPr>
          <p:nvPr>
            <p:ph type="title"/>
          </p:nvPr>
        </p:nvSpPr>
        <p:spPr>
          <a:xfrm>
            <a:off x="1941645" y="4800600"/>
            <a:ext cx="5943601" cy="566738"/>
          </a:xfrm>
          <a:prstGeom prst="rect">
            <a:avLst/>
          </a:prstGeom>
        </p:spPr>
        <p:txBody>
          <a:bodyPr anchor="b"/>
          <a:lstStyle>
            <a:lvl1pPr algn="l">
              <a:defRPr sz="2000" b="1"/>
            </a:lvl1pPr>
          </a:lstStyle>
          <a:p>
            <a:pPr lvl="0">
              <a:defRPr sz="1800" b="0"/>
            </a:pPr>
            <a:r>
              <a:rPr sz="2000" b="1"/>
              <a:t>Title Text</a:t>
            </a:r>
          </a:p>
        </p:txBody>
      </p:sp>
      <p:sp>
        <p:nvSpPr>
          <p:cNvPr id="38" name="Shape 38"/>
          <p:cNvSpPr>
            <a:spLocks noGrp="1"/>
          </p:cNvSpPr>
          <p:nvPr>
            <p:ph type="body" idx="1"/>
          </p:nvPr>
        </p:nvSpPr>
        <p:spPr>
          <a:xfrm>
            <a:off x="1941645" y="5367337"/>
            <a:ext cx="59436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
        <p:nvSpPr>
          <p:cNvPr id="39" name="Shape 3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1859C">
                <a:alpha val="56000"/>
              </a:srgbClr>
            </a:gs>
            <a:gs pos="100000">
              <a:srgbClr val="FFFFFF"/>
            </a:gs>
          </a:gsLst>
          <a:lin ang="5400000" scaled="0"/>
        </a:gradFill>
        <a:effectLst/>
      </p:bgPr>
    </p:bg>
    <p:spTree>
      <p:nvGrpSpPr>
        <p:cNvPr id="1" name=""/>
        <p:cNvGrpSpPr/>
        <p:nvPr/>
      </p:nvGrpSpPr>
      <p:grpSpPr>
        <a:xfrm>
          <a:off x="0" y="0"/>
          <a:ext cx="0" cy="0"/>
          <a:chOff x="0" y="0"/>
          <a:chExt cx="0" cy="0"/>
        </a:xfrm>
      </p:grpSpPr>
      <p:sp>
        <p:nvSpPr>
          <p:cNvPr id="2" name="Shape 2"/>
          <p:cNvSpPr/>
          <p:nvPr/>
        </p:nvSpPr>
        <p:spPr>
          <a:xfrm>
            <a:off x="-18343" y="21553"/>
            <a:ext cx="10172828" cy="7042726"/>
          </a:xfrm>
          <a:prstGeom prst="rect">
            <a:avLst/>
          </a:prstGeom>
          <a:gradFill>
            <a:gsLst>
              <a:gs pos="0">
                <a:srgbClr val="8EB4E3"/>
              </a:gs>
              <a:gs pos="34000">
                <a:srgbClr val="DCE6F2"/>
              </a:gs>
            </a:gsLst>
            <a:lin ang="16200000"/>
          </a:gra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FFFFFF"/>
                </a:solidFill>
              </a:defRPr>
            </a:pPr>
            <a:endParaRPr/>
          </a:p>
        </p:txBody>
      </p:sp>
      <p:pic>
        <p:nvPicPr>
          <p:cNvPr id="3" name="image1.png"/>
          <p:cNvPicPr/>
          <p:nvPr/>
        </p:nvPicPr>
        <p:blipFill>
          <a:blip r:embed="rId13" cstate="print">
            <a:extLst>
              <a:ext uri="{28A0092B-C50C-407E-A947-70E740481C1C}">
                <a14:useLocalDpi xmlns:a14="http://schemas.microsoft.com/office/drawing/2010/main" val="0"/>
              </a:ext>
            </a:extLst>
          </a:blip>
          <a:stretch>
            <a:fillRect/>
          </a:stretch>
        </p:blipFill>
        <p:spPr>
          <a:xfrm>
            <a:off x="8664205" y="5565423"/>
            <a:ext cx="865398" cy="1135339"/>
          </a:xfrm>
          <a:prstGeom prst="rect">
            <a:avLst/>
          </a:prstGeom>
          <a:ln w="12700">
            <a:miter lim="400000"/>
          </a:ln>
          <a:effectLst>
            <a:outerShdw blurRad="50800" dist="12700" dir="2700000" rotWithShape="0">
              <a:srgbClr val="000000">
                <a:alpha val="18000"/>
              </a:srgbClr>
            </a:outerShdw>
          </a:effectLst>
        </p:spPr>
      </p:pic>
      <p:sp>
        <p:nvSpPr>
          <p:cNvPr id="4" name="Shape 4"/>
          <p:cNvSpPr>
            <a:spLocks noGrp="1"/>
          </p:cNvSpPr>
          <p:nvPr>
            <p:ph type="title"/>
          </p:nvPr>
        </p:nvSpPr>
        <p:spPr>
          <a:xfrm>
            <a:off x="495300" y="274638"/>
            <a:ext cx="8915400" cy="1325563"/>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pPr lvl="0">
              <a:defRPr sz="1800"/>
            </a:pPr>
            <a:r>
              <a:rPr sz="4400"/>
              <a:t>Title Text</a:t>
            </a:r>
          </a:p>
        </p:txBody>
      </p:sp>
      <p:sp>
        <p:nvSpPr>
          <p:cNvPr id="5" name="Shape 5"/>
          <p:cNvSpPr>
            <a:spLocks noGrp="1"/>
          </p:cNvSpPr>
          <p:nvPr>
            <p:ph type="body" idx="1"/>
          </p:nvPr>
        </p:nvSpPr>
        <p:spPr>
          <a:xfrm>
            <a:off x="495300" y="1600200"/>
            <a:ext cx="89154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6" name="Shape 6"/>
          <p:cNvSpPr>
            <a:spLocks noGrp="1"/>
          </p:cNvSpPr>
          <p:nvPr>
            <p:ph type="sldNum" sz="quarter" idx="2"/>
          </p:nvPr>
        </p:nvSpPr>
        <p:spPr>
          <a:xfrm>
            <a:off x="7099300" y="6356351"/>
            <a:ext cx="2311400" cy="358141"/>
          </a:xfrm>
          <a:prstGeom prst="rect">
            <a:avLst/>
          </a:prstGeom>
          <a:ln w="12700">
            <a:miter lim="400000"/>
          </a:ln>
        </p:spPr>
        <p:txBody>
          <a:bodyPr lIns="45719" rIns="45719">
            <a:spAutoFit/>
          </a:body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hf sldNum="0" hdr="0" ftr="0" dt="0"/>
  <p:txStyles>
    <p:titleStyle>
      <a:lvl1pPr algn="ctr" defTabSz="457200">
        <a:defRPr sz="4400">
          <a:latin typeface="Calibri"/>
          <a:ea typeface="Calibri"/>
          <a:cs typeface="Calibri"/>
          <a:sym typeface="Calibri"/>
        </a:defRPr>
      </a:lvl1pPr>
      <a:lvl2pPr algn="ctr" defTabSz="457200">
        <a:defRPr sz="4400">
          <a:latin typeface="Calibri"/>
          <a:ea typeface="Calibri"/>
          <a:cs typeface="Calibri"/>
          <a:sym typeface="Calibri"/>
        </a:defRPr>
      </a:lvl2pPr>
      <a:lvl3pPr algn="ctr" defTabSz="457200">
        <a:defRPr sz="4400">
          <a:latin typeface="Calibri"/>
          <a:ea typeface="Calibri"/>
          <a:cs typeface="Calibri"/>
          <a:sym typeface="Calibri"/>
        </a:defRPr>
      </a:lvl3pPr>
      <a:lvl4pPr algn="ctr" defTabSz="457200">
        <a:defRPr sz="4400">
          <a:latin typeface="Calibri"/>
          <a:ea typeface="Calibri"/>
          <a:cs typeface="Calibri"/>
          <a:sym typeface="Calibri"/>
        </a:defRPr>
      </a:lvl4pPr>
      <a:lvl5pPr algn="ctr" defTabSz="457200">
        <a:defRPr sz="4400">
          <a:latin typeface="Calibri"/>
          <a:ea typeface="Calibri"/>
          <a:cs typeface="Calibri"/>
          <a:sym typeface="Calibri"/>
        </a:defRPr>
      </a:lvl5pPr>
      <a:lvl6pPr algn="ctr" defTabSz="457200">
        <a:defRPr sz="4400">
          <a:latin typeface="Calibri"/>
          <a:ea typeface="Calibri"/>
          <a:cs typeface="Calibri"/>
          <a:sym typeface="Calibri"/>
        </a:defRPr>
      </a:lvl6pPr>
      <a:lvl7pPr algn="ctr" defTabSz="457200">
        <a:defRPr sz="4400">
          <a:latin typeface="Calibri"/>
          <a:ea typeface="Calibri"/>
          <a:cs typeface="Calibri"/>
          <a:sym typeface="Calibri"/>
        </a:defRPr>
      </a:lvl7pPr>
      <a:lvl8pPr algn="ctr" defTabSz="457200">
        <a:defRPr sz="4400">
          <a:latin typeface="Calibri"/>
          <a:ea typeface="Calibri"/>
          <a:cs typeface="Calibri"/>
          <a:sym typeface="Calibri"/>
        </a:defRPr>
      </a:lvl8pPr>
      <a:lvl9pPr algn="ctr" defTabSz="457200">
        <a:defRPr sz="4400">
          <a:latin typeface="Calibri"/>
          <a:ea typeface="Calibri"/>
          <a:cs typeface="Calibri"/>
          <a:sym typeface="Calibri"/>
        </a:defRPr>
      </a:lvl9pPr>
    </p:titleStyle>
    <p:bodyStyle>
      <a:lvl1pPr marL="342900" indent="-342900" defTabSz="457200">
        <a:spcBef>
          <a:spcPts val="700"/>
        </a:spcBef>
        <a:buSzPct val="100000"/>
        <a:buFont typeface="Arial"/>
        <a:buChar char="•"/>
        <a:defRPr sz="3200">
          <a:latin typeface="Calibri"/>
          <a:ea typeface="Calibri"/>
          <a:cs typeface="Calibri"/>
          <a:sym typeface="Calibri"/>
        </a:defRPr>
      </a:lvl1pPr>
      <a:lvl2pPr marL="783771" indent="-326571" defTabSz="457200">
        <a:spcBef>
          <a:spcPts val="700"/>
        </a:spcBef>
        <a:buSzPct val="100000"/>
        <a:buFont typeface="Arial"/>
        <a:buChar char="–"/>
        <a:defRPr sz="3200">
          <a:latin typeface="Calibri"/>
          <a:ea typeface="Calibri"/>
          <a:cs typeface="Calibri"/>
          <a:sym typeface="Calibri"/>
        </a:defRPr>
      </a:lvl2pPr>
      <a:lvl3pPr marL="1219200" indent="-304800" defTabSz="457200">
        <a:spcBef>
          <a:spcPts val="700"/>
        </a:spcBef>
        <a:buSzPct val="100000"/>
        <a:buFont typeface="Arial"/>
        <a:buChar char="•"/>
        <a:defRPr sz="3200">
          <a:latin typeface="Calibri"/>
          <a:ea typeface="Calibri"/>
          <a:cs typeface="Calibri"/>
          <a:sym typeface="Calibri"/>
        </a:defRPr>
      </a:lvl3pPr>
      <a:lvl4pPr marL="1737360" indent="-365760" defTabSz="457200">
        <a:spcBef>
          <a:spcPts val="700"/>
        </a:spcBef>
        <a:buSzPct val="100000"/>
        <a:buFont typeface="Arial"/>
        <a:buChar char="–"/>
        <a:defRPr sz="3200">
          <a:latin typeface="Calibri"/>
          <a:ea typeface="Calibri"/>
          <a:cs typeface="Calibri"/>
          <a:sym typeface="Calibri"/>
        </a:defRPr>
      </a:lvl4pPr>
      <a:lvl5pPr marL="2194560" indent="-365760" defTabSz="457200">
        <a:spcBef>
          <a:spcPts val="700"/>
        </a:spcBef>
        <a:buSzPct val="100000"/>
        <a:buFont typeface="Arial"/>
        <a:buChar char="»"/>
        <a:defRPr sz="3200">
          <a:latin typeface="Calibri"/>
          <a:ea typeface="Calibri"/>
          <a:cs typeface="Calibri"/>
          <a:sym typeface="Calibri"/>
        </a:defRPr>
      </a:lvl5pPr>
      <a:lvl6pPr marL="2651760" indent="-365760" defTabSz="457200">
        <a:spcBef>
          <a:spcPts val="700"/>
        </a:spcBef>
        <a:buSzPct val="100000"/>
        <a:buFont typeface="Arial"/>
        <a:buChar char="•"/>
        <a:defRPr sz="3200">
          <a:latin typeface="Calibri"/>
          <a:ea typeface="Calibri"/>
          <a:cs typeface="Calibri"/>
          <a:sym typeface="Calibri"/>
        </a:defRPr>
      </a:lvl6pPr>
      <a:lvl7pPr marL="3108960" indent="-365760" defTabSz="457200">
        <a:spcBef>
          <a:spcPts val="700"/>
        </a:spcBef>
        <a:buSzPct val="100000"/>
        <a:buFont typeface="Arial"/>
        <a:buChar char="•"/>
        <a:defRPr sz="3200">
          <a:latin typeface="Calibri"/>
          <a:ea typeface="Calibri"/>
          <a:cs typeface="Calibri"/>
          <a:sym typeface="Calibri"/>
        </a:defRPr>
      </a:lvl7pPr>
      <a:lvl8pPr marL="3566159" indent="-365759" defTabSz="457200">
        <a:spcBef>
          <a:spcPts val="700"/>
        </a:spcBef>
        <a:buSzPct val="100000"/>
        <a:buFont typeface="Arial"/>
        <a:buChar char="•"/>
        <a:defRPr sz="3200">
          <a:latin typeface="Calibri"/>
          <a:ea typeface="Calibri"/>
          <a:cs typeface="Calibri"/>
          <a:sym typeface="Calibri"/>
        </a:defRPr>
      </a:lvl8pPr>
      <a:lvl9pPr marL="4023359" indent="-365759" defTabSz="457200">
        <a:spcBef>
          <a:spcPts val="700"/>
        </a:spcBef>
        <a:buSzPct val="100000"/>
        <a:buFont typeface="Arial"/>
        <a:buChar char="•"/>
        <a:defRPr sz="3200">
          <a:latin typeface="Calibri"/>
          <a:ea typeface="Calibri"/>
          <a:cs typeface="Calibri"/>
          <a:sym typeface="Calibri"/>
        </a:defRPr>
      </a:lvl9pPr>
    </p:bodyStyle>
    <p:otherStyle>
      <a:lvl1pPr defTabSz="457200">
        <a:defRPr>
          <a:solidFill>
            <a:schemeClr val="tx1"/>
          </a:solidFill>
          <a:latin typeface="+mn-lt"/>
          <a:ea typeface="+mn-ea"/>
          <a:cs typeface="+mn-cs"/>
          <a:sym typeface="Calibri"/>
        </a:defRPr>
      </a:lvl1pPr>
      <a:lvl2pPr indent="457200" defTabSz="457200">
        <a:defRPr>
          <a:solidFill>
            <a:schemeClr val="tx1"/>
          </a:solidFill>
          <a:latin typeface="+mn-lt"/>
          <a:ea typeface="+mn-ea"/>
          <a:cs typeface="+mn-cs"/>
          <a:sym typeface="Calibri"/>
        </a:defRPr>
      </a:lvl2pPr>
      <a:lvl3pPr indent="914400" defTabSz="457200">
        <a:defRPr>
          <a:solidFill>
            <a:schemeClr val="tx1"/>
          </a:solidFill>
          <a:latin typeface="+mn-lt"/>
          <a:ea typeface="+mn-ea"/>
          <a:cs typeface="+mn-cs"/>
          <a:sym typeface="Calibri"/>
        </a:defRPr>
      </a:lvl3pPr>
      <a:lvl4pPr indent="1371600" defTabSz="457200">
        <a:defRPr>
          <a:solidFill>
            <a:schemeClr val="tx1"/>
          </a:solidFill>
          <a:latin typeface="+mn-lt"/>
          <a:ea typeface="+mn-ea"/>
          <a:cs typeface="+mn-cs"/>
          <a:sym typeface="Calibri"/>
        </a:defRPr>
      </a:lvl4pPr>
      <a:lvl5pPr indent="1828800" defTabSz="457200">
        <a:defRPr>
          <a:solidFill>
            <a:schemeClr val="tx1"/>
          </a:solidFill>
          <a:latin typeface="+mn-lt"/>
          <a:ea typeface="+mn-ea"/>
          <a:cs typeface="+mn-cs"/>
          <a:sym typeface="Calibri"/>
        </a:defRPr>
      </a:lvl5pPr>
      <a:lvl6pPr indent="2286000" defTabSz="457200">
        <a:defRPr>
          <a:solidFill>
            <a:schemeClr val="tx1"/>
          </a:solidFill>
          <a:latin typeface="+mn-lt"/>
          <a:ea typeface="+mn-ea"/>
          <a:cs typeface="+mn-cs"/>
          <a:sym typeface="Calibri"/>
        </a:defRPr>
      </a:lvl6pPr>
      <a:lvl7pPr indent="2743200" defTabSz="457200">
        <a:defRPr>
          <a:solidFill>
            <a:schemeClr val="tx1"/>
          </a:solidFill>
          <a:latin typeface="+mn-lt"/>
          <a:ea typeface="+mn-ea"/>
          <a:cs typeface="+mn-cs"/>
          <a:sym typeface="Calibri"/>
        </a:defRPr>
      </a:lvl7pPr>
      <a:lvl8pPr indent="3200400" defTabSz="457200">
        <a:defRPr>
          <a:solidFill>
            <a:schemeClr val="tx1"/>
          </a:solidFill>
          <a:latin typeface="+mn-lt"/>
          <a:ea typeface="+mn-ea"/>
          <a:cs typeface="+mn-cs"/>
          <a:sym typeface="Calibri"/>
        </a:defRPr>
      </a:lvl8pPr>
      <a:lvl9pPr indent="3657600" defTabSz="457200">
        <a:defRPr>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aifscotland.org.uk/" TargetMode="External"/><Relationship Id="rId2" Type="http://schemas.openxmlformats.org/officeDocument/2006/relationships/hyperlink" Target="http://www.inclusivesivecommunication.scot/" TargetMode="External"/><Relationship Id="rId1" Type="http://schemas.openxmlformats.org/officeDocument/2006/relationships/slideLayout" Target="../slideLayouts/slideLayout2.xml"/><Relationship Id="rId6" Type="http://schemas.openxmlformats.org/officeDocument/2006/relationships/hyperlink" Target="https://www.cilips.org.uk/about/anti-racism-resources-and-support/" TargetMode="External"/><Relationship Id="rId5" Type="http://schemas.openxmlformats.org/officeDocument/2006/relationships/hyperlink" Target="https://interfaithscotland.org/resources/publications" TargetMode="External"/><Relationship Id="rId4" Type="http://schemas.openxmlformats.org/officeDocument/2006/relationships/hyperlink" Target="https://www.gov.scot/publications/principles-inclusive-communication-information-self-assessment-tool-public-authorities/"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inclusivecommunication.scot/"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11329" y="2126908"/>
            <a:ext cx="7947461" cy="2125390"/>
          </a:xfrm>
          <a:prstGeom prst="rect">
            <a:avLst/>
          </a:prstGeom>
          <a:noFill/>
          <a:effectLst/>
        </p:spPr>
        <p:txBody>
          <a:bodyPr wrap="square" rtlCol="0">
            <a:spAutoFit/>
          </a:bodyPr>
          <a:lstStyle/>
          <a:p>
            <a:pPr algn="l">
              <a:lnSpc>
                <a:spcPts val="5500"/>
              </a:lnSpc>
            </a:pPr>
            <a:r>
              <a:rPr lang="en-GB" sz="3200" b="1" spc="-100" dirty="0">
                <a:latin typeface="Arial" panose="020B0604020202020204" pitchFamily="34" charset="0"/>
                <a:cs typeface="Arial" panose="020B0604020202020204" pitchFamily="34" charset="0"/>
              </a:rPr>
              <a:t>Inclusive Communication </a:t>
            </a:r>
          </a:p>
          <a:p>
            <a:pPr algn="l">
              <a:lnSpc>
                <a:spcPts val="5500"/>
              </a:lnSpc>
            </a:pPr>
            <a:r>
              <a:rPr lang="en-US" sz="3200" spc="-100" dirty="0">
                <a:solidFill>
                  <a:schemeClr val="tx1"/>
                </a:solidFill>
                <a:latin typeface="Arial" panose="020B0604020202020204" pitchFamily="34" charset="0"/>
                <a:cs typeface="Arial" panose="020B0604020202020204" pitchFamily="34" charset="0"/>
              </a:rPr>
              <a:t>Tina Yu</a:t>
            </a:r>
          </a:p>
          <a:p>
            <a:pPr>
              <a:lnSpc>
                <a:spcPts val="5500"/>
              </a:lnSpc>
            </a:pPr>
            <a:r>
              <a:rPr lang="en-US" sz="3200" spc="-100" dirty="0">
                <a:solidFill>
                  <a:schemeClr val="tx1"/>
                </a:solidFill>
                <a:latin typeface="Arial" panose="020B0604020202020204" pitchFamily="34" charset="0"/>
                <a:cs typeface="Arial" panose="020B0604020202020204" pitchFamily="34" charset="0"/>
              </a:rPr>
              <a:t>Policy Officer, Sense Scotland</a:t>
            </a:r>
          </a:p>
        </p:txBody>
      </p:sp>
      <p:pic>
        <p:nvPicPr>
          <p:cNvPr id="9" name="Picture 10" descr="Bonnington symbol of communication.  Two people facing each other with double sided arrows " title="Communication symbo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4132" y="769150"/>
            <a:ext cx="3273162" cy="1357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9812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iterate type="wd">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1+#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Principles of Inclusive Communication</a:t>
            </a:r>
          </a:p>
        </p:txBody>
      </p:sp>
      <p:sp>
        <p:nvSpPr>
          <p:cNvPr id="3" name="Text Placeholder 2"/>
          <p:cNvSpPr>
            <a:spLocks noGrp="1"/>
          </p:cNvSpPr>
          <p:nvPr>
            <p:ph type="body" idx="1"/>
          </p:nvPr>
        </p:nvSpPr>
        <p:spPr>
          <a:xfrm>
            <a:off x="495300" y="1671008"/>
            <a:ext cx="8915400" cy="5257800"/>
          </a:xfrm>
        </p:spPr>
        <p:txBody>
          <a:bodyPr/>
          <a:lstStyle/>
          <a:p>
            <a:r>
              <a:rPr lang="en-GB" sz="2400" dirty="0">
                <a:latin typeface="Arial" panose="020B0604020202020204" pitchFamily="34" charset="0"/>
                <a:cs typeface="Arial" panose="020B0604020202020204" pitchFamily="34" charset="0"/>
              </a:rPr>
              <a:t>Communication accessibility and physical accessibility are equally important</a:t>
            </a:r>
          </a:p>
          <a:p>
            <a:r>
              <a:rPr lang="en-GB" sz="2400" dirty="0">
                <a:latin typeface="Arial" panose="020B0604020202020204" pitchFamily="34" charset="0"/>
                <a:cs typeface="Arial" panose="020B0604020202020204" pitchFamily="34" charset="0"/>
              </a:rPr>
              <a:t>Every community or group will include people with different communication support needs</a:t>
            </a:r>
          </a:p>
          <a:p>
            <a:r>
              <a:rPr lang="en-GB" sz="2400" dirty="0">
                <a:latin typeface="Arial" panose="020B0604020202020204" pitchFamily="34" charset="0"/>
                <a:cs typeface="Arial" panose="020B0604020202020204" pitchFamily="34" charset="0"/>
              </a:rPr>
              <a:t>Communication is two-way process of understanding others and expressing yourself</a:t>
            </a:r>
          </a:p>
          <a:p>
            <a:r>
              <a:rPr lang="en-GB" sz="2400" dirty="0">
                <a:latin typeface="Arial" panose="020B0604020202020204" pitchFamily="34" charset="0"/>
                <a:cs typeface="Arial" panose="020B0604020202020204" pitchFamily="34" charset="0"/>
              </a:rPr>
              <a:t>Be flexible in the way your service is provided</a:t>
            </a:r>
          </a:p>
          <a:p>
            <a:r>
              <a:rPr lang="en-GB" sz="2400" dirty="0">
                <a:latin typeface="Arial" panose="020B0604020202020204" pitchFamily="34" charset="0"/>
                <a:cs typeface="Arial" panose="020B0604020202020204" pitchFamily="34" charset="0"/>
              </a:rPr>
              <a:t>Effective user involvement will include the participation of people with different communication support needs</a:t>
            </a:r>
          </a:p>
          <a:p>
            <a:r>
              <a:rPr lang="en-GB" sz="2400" dirty="0">
                <a:latin typeface="Arial" panose="020B0604020202020204" pitchFamily="34" charset="0"/>
                <a:cs typeface="Arial" panose="020B0604020202020204" pitchFamily="34" charset="0"/>
              </a:rPr>
              <a:t>Keep trying </a:t>
            </a:r>
          </a:p>
          <a:p>
            <a:pPr marL="0" indent="0">
              <a:buNone/>
            </a:pPr>
            <a:r>
              <a:rPr lang="en-GB" sz="2400" dirty="0">
                <a:latin typeface="Arial" panose="020B0604020202020204" pitchFamily="34" charset="0"/>
                <a:cs typeface="Arial" panose="020B0604020202020204" pitchFamily="34" charset="0"/>
              </a:rPr>
              <a:t>Information and self-assessment tool for public </a:t>
            </a:r>
          </a:p>
          <a:p>
            <a:pPr marL="0" indent="0">
              <a:buNone/>
            </a:pPr>
            <a:r>
              <a:rPr lang="en-GB" sz="2400" dirty="0">
                <a:latin typeface="Arial" panose="020B0604020202020204" pitchFamily="34" charset="0"/>
                <a:cs typeface="Arial" panose="020B0604020202020204" pitchFamily="34" charset="0"/>
              </a:rPr>
              <a:t>authorities (2011) – Scottish Government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735" y="125832"/>
            <a:ext cx="1682930" cy="1555290"/>
          </a:xfrm>
          <a:prstGeom prst="rect">
            <a:avLst/>
          </a:prstGeom>
        </p:spPr>
      </p:pic>
    </p:spTree>
    <p:extLst>
      <p:ext uri="{BB962C8B-B14F-4D97-AF65-F5344CB8AC3E}">
        <p14:creationId xmlns:p14="http://schemas.microsoft.com/office/powerpoint/2010/main" val="303281698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DFE43-7981-4160-9B2F-01BE1AC33BCD}"/>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Making information more accessible</a:t>
            </a:r>
          </a:p>
        </p:txBody>
      </p:sp>
      <p:sp>
        <p:nvSpPr>
          <p:cNvPr id="3" name="Text Placeholder 2">
            <a:extLst>
              <a:ext uri="{FF2B5EF4-FFF2-40B4-BE49-F238E27FC236}">
                <a16:creationId xmlns:a16="http://schemas.microsoft.com/office/drawing/2014/main" id="{0F42F371-3150-451C-A950-C0455EA042C4}"/>
              </a:ext>
            </a:extLst>
          </p:cNvPr>
          <p:cNvSpPr>
            <a:spLocks noGrp="1"/>
          </p:cNvSpPr>
          <p:nvPr>
            <p:ph type="body" idx="1"/>
          </p:nvPr>
        </p:nvSpPr>
        <p:spPr/>
        <p:txBody>
          <a:bodyPr/>
          <a:lstStyle/>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Providing alternative formats </a:t>
            </a:r>
          </a:p>
          <a:p>
            <a:r>
              <a:rPr lang="en-GB" dirty="0">
                <a:latin typeface="Arial" panose="020B0604020202020204" pitchFamily="34" charset="0"/>
                <a:cs typeface="Arial" panose="020B0604020202020204" pitchFamily="34" charset="0"/>
              </a:rPr>
              <a:t>Adding Alt Text to images on social media and documents</a:t>
            </a:r>
          </a:p>
        </p:txBody>
      </p:sp>
    </p:spTree>
    <p:extLst>
      <p:ext uri="{BB962C8B-B14F-4D97-AF65-F5344CB8AC3E}">
        <p14:creationId xmlns:p14="http://schemas.microsoft.com/office/powerpoint/2010/main" val="165849896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Making individual changes</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35922" y="1831571"/>
            <a:ext cx="1857976" cy="4113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364742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861953"/>
          </a:xfrm>
        </p:spPr>
        <p:txBody>
          <a:bodyPr/>
          <a:lstStyle/>
          <a:p>
            <a:r>
              <a:rPr lang="en-US" dirty="0">
                <a:latin typeface="Arial" panose="020B0604020202020204" pitchFamily="34" charset="0"/>
                <a:cs typeface="Arial" panose="020B0604020202020204" pitchFamily="34" charset="0"/>
              </a:rPr>
              <a:t>Be a good communication partner</a:t>
            </a:r>
          </a:p>
        </p:txBody>
      </p:sp>
      <p:sp>
        <p:nvSpPr>
          <p:cNvPr id="3" name="Text Placeholder 2"/>
          <p:cNvSpPr>
            <a:spLocks noGrp="1"/>
          </p:cNvSpPr>
          <p:nvPr>
            <p:ph type="body" idx="1"/>
          </p:nvPr>
        </p:nvSpPr>
        <p:spPr>
          <a:xfrm>
            <a:off x="495300" y="1051133"/>
            <a:ext cx="8915400" cy="5600973"/>
          </a:xfrm>
        </p:spPr>
        <p:txBody>
          <a:bodyPr/>
          <a:lstStyle/>
          <a:p>
            <a:r>
              <a:rPr lang="en-US" sz="2800" dirty="0">
                <a:latin typeface="Arial"/>
                <a:cs typeface="Arial"/>
              </a:rPr>
              <a:t>Get – get the persons attention before you say anything so that they know you are talking to them</a:t>
            </a:r>
          </a:p>
          <a:p>
            <a:r>
              <a:rPr lang="en-US" sz="2800" dirty="0">
                <a:latin typeface="Arial"/>
                <a:cs typeface="Arial"/>
              </a:rPr>
              <a:t>Different – use different methods of communication if needed, pictures, drawings, maps, writing things down can all help.</a:t>
            </a:r>
          </a:p>
          <a:p>
            <a:r>
              <a:rPr lang="en-US" sz="2800" dirty="0">
                <a:latin typeface="Arial"/>
                <a:cs typeface="Arial"/>
              </a:rPr>
              <a:t>Ask – if you think someone may need support then ask.</a:t>
            </a:r>
          </a:p>
          <a:p>
            <a:r>
              <a:rPr lang="en-US" sz="2800" dirty="0">
                <a:latin typeface="Arial"/>
                <a:cs typeface="Arial"/>
              </a:rPr>
              <a:t>Repeat – its Ok to ask the person to repeat what they have said.</a:t>
            </a:r>
          </a:p>
          <a:p>
            <a:r>
              <a:rPr lang="en-US" sz="2800" dirty="0">
                <a:latin typeface="Arial"/>
                <a:cs typeface="Arial"/>
              </a:rPr>
              <a:t>Check Understanding – check you have </a:t>
            </a:r>
          </a:p>
          <a:p>
            <a:pPr marL="0" indent="0">
              <a:buNone/>
            </a:pPr>
            <a:r>
              <a:rPr lang="en-US" sz="2800" dirty="0">
                <a:latin typeface="Arial"/>
                <a:cs typeface="Arial"/>
              </a:rPr>
              <a:t>    understood and the person has understood</a:t>
            </a:r>
          </a:p>
          <a:p>
            <a:r>
              <a:rPr lang="en-US" sz="2800" dirty="0">
                <a:latin typeface="Arial"/>
                <a:cs typeface="Arial"/>
              </a:rPr>
              <a:t>Keep trying!</a:t>
            </a:r>
          </a:p>
        </p:txBody>
      </p:sp>
    </p:spTree>
    <p:extLst>
      <p:ext uri="{BB962C8B-B14F-4D97-AF65-F5344CB8AC3E}">
        <p14:creationId xmlns:p14="http://schemas.microsoft.com/office/powerpoint/2010/main" val="325893294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922D4-9993-4927-A1EA-B0AF117423DA}"/>
              </a:ext>
            </a:extLst>
          </p:cNvPr>
          <p:cNvSpPr>
            <a:spLocks noGrp="1"/>
          </p:cNvSpPr>
          <p:nvPr>
            <p:ph type="title"/>
          </p:nvPr>
        </p:nvSpPr>
        <p:spPr/>
        <p:txBody>
          <a:bodyPr/>
          <a:lstStyle/>
          <a:p>
            <a:r>
              <a:rPr lang="en-GB" sz="4000" dirty="0">
                <a:latin typeface="Arial" panose="020B0604020202020204" pitchFamily="34" charset="0"/>
                <a:cs typeface="Arial" panose="020B0604020202020204" pitchFamily="34" charset="0"/>
              </a:rPr>
              <a:t>Working with black and minority ethnic (BAME) communities</a:t>
            </a:r>
          </a:p>
        </p:txBody>
      </p:sp>
      <p:sp>
        <p:nvSpPr>
          <p:cNvPr id="3" name="Text Placeholder 2">
            <a:extLst>
              <a:ext uri="{FF2B5EF4-FFF2-40B4-BE49-F238E27FC236}">
                <a16:creationId xmlns:a16="http://schemas.microsoft.com/office/drawing/2014/main" id="{E323A315-6869-422F-816E-F3D7FD4A3DB9}"/>
              </a:ext>
            </a:extLst>
          </p:cNvPr>
          <p:cNvSpPr>
            <a:spLocks noGrp="1"/>
          </p:cNvSpPr>
          <p:nvPr>
            <p:ph type="body" idx="1"/>
          </p:nvPr>
        </p:nvSpPr>
        <p:spPr>
          <a:xfrm>
            <a:off x="213198" y="2067129"/>
            <a:ext cx="8915400" cy="3467910"/>
          </a:xfrm>
        </p:spPr>
        <p:txBody>
          <a:bodyPr/>
          <a:lstStyle/>
          <a:p>
            <a:r>
              <a:rPr lang="en-GB" dirty="0">
                <a:latin typeface="Arial" panose="020B0604020202020204" pitchFamily="34" charset="0"/>
                <a:cs typeface="Arial" panose="020B0604020202020204" pitchFamily="34" charset="0"/>
              </a:rPr>
              <a:t>Not a homogenous group</a:t>
            </a:r>
          </a:p>
          <a:p>
            <a:r>
              <a:rPr lang="en-GB" dirty="0">
                <a:latin typeface="Arial" panose="020B0604020202020204" pitchFamily="34" charset="0"/>
                <a:cs typeface="Arial" panose="020B0604020202020204" pitchFamily="34" charset="0"/>
              </a:rPr>
              <a:t>Intersectionality</a:t>
            </a:r>
          </a:p>
          <a:p>
            <a:r>
              <a:rPr lang="en-GB" dirty="0">
                <a:latin typeface="Arial" panose="020B0604020202020204" pitchFamily="34" charset="0"/>
                <a:cs typeface="Arial" panose="020B0604020202020204" pitchFamily="34" charset="0"/>
              </a:rPr>
              <a:t>Language and culture may vary depending on demographics</a:t>
            </a:r>
          </a:p>
          <a:p>
            <a:r>
              <a:rPr lang="en-GB" dirty="0">
                <a:latin typeface="Arial" panose="020B0604020202020204" pitchFamily="34" charset="0"/>
                <a:cs typeface="Arial" panose="020B0604020202020204" pitchFamily="34" charset="0"/>
              </a:rPr>
              <a:t>Community engagement</a:t>
            </a:r>
          </a:p>
          <a:p>
            <a:r>
              <a:rPr lang="en-GB" dirty="0">
                <a:latin typeface="Arial" panose="020B0604020202020204" pitchFamily="34" charset="0"/>
                <a:cs typeface="Arial" panose="020B0604020202020204" pitchFamily="34" charset="0"/>
              </a:rPr>
              <a:t>Diverse workforce and peer support</a:t>
            </a:r>
          </a:p>
        </p:txBody>
      </p:sp>
    </p:spTree>
    <p:extLst>
      <p:ext uri="{BB962C8B-B14F-4D97-AF65-F5344CB8AC3E}">
        <p14:creationId xmlns:p14="http://schemas.microsoft.com/office/powerpoint/2010/main" val="17544560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15389-FC17-49C0-B549-5DE65B43DA97}"/>
              </a:ext>
            </a:extLst>
          </p:cNvPr>
          <p:cNvSpPr>
            <a:spLocks noGrp="1"/>
          </p:cNvSpPr>
          <p:nvPr>
            <p:ph type="title"/>
          </p:nvPr>
        </p:nvSpPr>
        <p:spPr/>
        <p:txBody>
          <a:bodyPr/>
          <a:lstStyle/>
          <a:p>
            <a:pPr algn="l"/>
            <a:r>
              <a:rPr lang="en-GB" sz="4000" dirty="0">
                <a:latin typeface="Arial" panose="020B0604020202020204" pitchFamily="34" charset="0"/>
                <a:cs typeface="Arial" panose="020B0604020202020204" pitchFamily="34" charset="0"/>
              </a:rPr>
              <a:t>Resources</a:t>
            </a:r>
          </a:p>
        </p:txBody>
      </p:sp>
      <p:sp>
        <p:nvSpPr>
          <p:cNvPr id="3" name="Text Placeholder 2">
            <a:extLst>
              <a:ext uri="{FF2B5EF4-FFF2-40B4-BE49-F238E27FC236}">
                <a16:creationId xmlns:a16="http://schemas.microsoft.com/office/drawing/2014/main" id="{AD75DB1C-D24E-45C3-A2B4-D13B633BC8C1}"/>
              </a:ext>
            </a:extLst>
          </p:cNvPr>
          <p:cNvSpPr>
            <a:spLocks noGrp="1"/>
          </p:cNvSpPr>
          <p:nvPr>
            <p:ph type="body" idx="1"/>
          </p:nvPr>
        </p:nvSpPr>
        <p:spPr/>
        <p:txBody>
          <a:bodyPr/>
          <a:lstStyle/>
          <a:p>
            <a:r>
              <a:rPr lang="en-GB" dirty="0">
                <a:latin typeface="Arial" panose="020B0604020202020204" pitchFamily="34" charset="0"/>
                <a:cs typeface="Arial" panose="020B0604020202020204" pitchFamily="34" charset="0"/>
                <a:hlinkClick r:id="rId2"/>
              </a:rPr>
              <a:t>www.inclusivesivecommunication.scot</a:t>
            </a:r>
            <a:endParaRPr lang="en-US" dirty="0">
              <a:latin typeface="Arial" panose="020B0604020202020204" pitchFamily="34" charset="0"/>
              <a:cs typeface="Arial" panose="020B0604020202020204" pitchFamily="34" charset="0"/>
              <a:hlinkClick r:id="rId3"/>
            </a:endParaRPr>
          </a:p>
          <a:p>
            <a:pPr>
              <a:buFont typeface="Arial" panose="020B0604020202020204" pitchFamily="34" charset="0"/>
              <a:buChar char="•"/>
            </a:pPr>
            <a:r>
              <a:rPr lang="en-US" dirty="0">
                <a:latin typeface="Arial" panose="020B0604020202020204" pitchFamily="34" charset="0"/>
                <a:cs typeface="Arial" panose="020B0604020202020204" pitchFamily="34" charset="0"/>
                <a:hlinkClick r:id="rId3"/>
              </a:rPr>
              <a:t>SAIF: News - Scottish Accessible Information Forum Scottish Accessible Information Service (SAIF) (saifscotland.org.uk)</a:t>
            </a:r>
            <a:endParaRPr lang="en-US" dirty="0">
              <a:latin typeface="Arial" panose="020B0604020202020204" pitchFamily="34" charset="0"/>
              <a:cs typeface="Arial" panose="020B0604020202020204" pitchFamily="34" charset="0"/>
            </a:endParaRPr>
          </a:p>
          <a:p>
            <a:pPr>
              <a:buFont typeface="Arial" panose="020B0604020202020204" pitchFamily="34" charset="0"/>
              <a:buChar char="•"/>
            </a:pPr>
            <a:r>
              <a:rPr lang="en-US" dirty="0">
                <a:latin typeface="Arial" panose="020B0604020202020204" pitchFamily="34" charset="0"/>
                <a:cs typeface="Arial" panose="020B0604020202020204" pitchFamily="34" charset="0"/>
                <a:hlinkClick r:id="rId4"/>
              </a:rPr>
              <a:t>Principles of Inclusive Communication: An information and self-assessment tool for public authorities - </a:t>
            </a:r>
            <a:r>
              <a:rPr lang="en-US" dirty="0" err="1">
                <a:latin typeface="Arial" panose="020B0604020202020204" pitchFamily="34" charset="0"/>
                <a:cs typeface="Arial" panose="020B0604020202020204" pitchFamily="34" charset="0"/>
                <a:hlinkClick r:id="rId4"/>
              </a:rPr>
              <a:t>gov.scot</a:t>
            </a:r>
            <a:r>
              <a:rPr lang="en-US" dirty="0">
                <a:latin typeface="Arial" panose="020B0604020202020204" pitchFamily="34" charset="0"/>
                <a:cs typeface="Arial" panose="020B0604020202020204" pitchFamily="34" charset="0"/>
                <a:hlinkClick r:id="rId4"/>
              </a:rPr>
              <a:t> (www.gov.scot)</a:t>
            </a:r>
            <a:endParaRPr lang="en-US" dirty="0">
              <a:latin typeface="Arial" panose="020B0604020202020204" pitchFamily="34" charset="0"/>
              <a:cs typeface="Arial" panose="020B0604020202020204" pitchFamily="34" charset="0"/>
            </a:endParaRPr>
          </a:p>
          <a:p>
            <a:pPr>
              <a:buFont typeface="Arial" panose="020B0604020202020204" pitchFamily="34" charset="0"/>
              <a:buChar char="•"/>
            </a:pPr>
            <a:r>
              <a:rPr lang="en-GB" dirty="0">
                <a:latin typeface="Arial" panose="020B0604020202020204" pitchFamily="34" charset="0"/>
                <a:cs typeface="Arial" panose="020B0604020202020204" pitchFamily="34" charset="0"/>
                <a:hlinkClick r:id="rId5"/>
              </a:rPr>
              <a:t>Publications – Interfaith Scotland</a:t>
            </a:r>
            <a:endParaRPr lang="en-GB" dirty="0">
              <a:latin typeface="Arial" panose="020B0604020202020204" pitchFamily="34" charset="0"/>
              <a:cs typeface="Arial" panose="020B0604020202020204" pitchFamily="34" charset="0"/>
            </a:endParaRPr>
          </a:p>
          <a:p>
            <a:pPr>
              <a:buFont typeface="Arial" panose="020B0604020202020204" pitchFamily="34" charset="0"/>
              <a:buChar char="•"/>
            </a:pPr>
            <a:r>
              <a:rPr lang="en-US" dirty="0">
                <a:latin typeface="Arial" panose="020B0604020202020204" pitchFamily="34" charset="0"/>
                <a:cs typeface="Arial" panose="020B0604020202020204" pitchFamily="34" charset="0"/>
                <a:hlinkClick r:id="rId6"/>
              </a:rPr>
              <a:t>Anti-Racism - Resources and Support – CILIPS</a:t>
            </a:r>
            <a:endParaRPr lang="en-US" dirty="0">
              <a:latin typeface="Arial" panose="020B0604020202020204" pitchFamily="34" charset="0"/>
              <a:cs typeface="Arial" panose="020B0604020202020204" pitchFamily="34" charset="0"/>
            </a:endParaRPr>
          </a:p>
          <a:p>
            <a:pPr>
              <a:buFont typeface="Arial" panose="020B0604020202020204" pitchFamily="34" charset="0"/>
              <a:buChar char="•"/>
            </a:pPr>
            <a:endParaRPr lang="en-GB" dirty="0"/>
          </a:p>
          <a:p>
            <a:pPr>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699263613"/>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193"/>
          <p:cNvSpPr>
            <a:spLocks noGrp="1"/>
          </p:cNvSpPr>
          <p:nvPr>
            <p:ph type="title"/>
          </p:nvPr>
        </p:nvSpPr>
        <p:spPr>
          <a:xfrm>
            <a:off x="495300" y="274638"/>
            <a:ext cx="8915400" cy="1143001"/>
          </a:xfrm>
          <a:prstGeom prst="rect">
            <a:avLst/>
          </a:prstGeom>
        </p:spPr>
        <p:txBody>
          <a:bodyPr lIns="0" tIns="0" rIns="0" bIns="0">
            <a:normAutofit/>
          </a:bodyPr>
          <a:lstStyle/>
          <a:p>
            <a:pPr lvl="0">
              <a:defRPr sz="1800"/>
            </a:pPr>
            <a:r>
              <a:rPr sz="4400" dirty="0">
                <a:latin typeface="Arial" panose="020B0604020202020204" pitchFamily="34" charset="0"/>
                <a:cs typeface="Arial" panose="020B0604020202020204" pitchFamily="34" charset="0"/>
              </a:rPr>
              <a:t>How to contact</a:t>
            </a:r>
            <a:r>
              <a:rPr lang="en-GB" sz="4400" dirty="0">
                <a:latin typeface="Arial" panose="020B0604020202020204" pitchFamily="34" charset="0"/>
                <a:cs typeface="Arial" panose="020B0604020202020204" pitchFamily="34" charset="0"/>
              </a:rPr>
              <a:t> me</a:t>
            </a:r>
            <a:r>
              <a:rPr sz="4400" dirty="0">
                <a:latin typeface="Arial" panose="020B0604020202020204" pitchFamily="34" charset="0"/>
                <a:cs typeface="Arial" panose="020B0604020202020204" pitchFamily="34" charset="0"/>
              </a:rPr>
              <a:t> </a:t>
            </a:r>
          </a:p>
        </p:txBody>
      </p:sp>
      <p:sp>
        <p:nvSpPr>
          <p:cNvPr id="194" name="Shape 194"/>
          <p:cNvSpPr>
            <a:spLocks noGrp="1"/>
          </p:cNvSpPr>
          <p:nvPr>
            <p:ph type="body" idx="1"/>
          </p:nvPr>
        </p:nvSpPr>
        <p:spPr>
          <a:xfrm>
            <a:off x="422471" y="1017241"/>
            <a:ext cx="8915400" cy="4525963"/>
          </a:xfrm>
          <a:prstGeom prst="rect">
            <a:avLst/>
          </a:prstGeom>
        </p:spPr>
        <p:txBody>
          <a:bodyPr lIns="0" tIns="0" rIns="0" bIns="0">
            <a:normAutofit/>
          </a:bodyPr>
          <a:lstStyle/>
          <a:p>
            <a:pPr marL="0" lvl="0" indent="0">
              <a:buNone/>
              <a:defRPr sz="1800"/>
            </a:pPr>
            <a:r>
              <a:rPr sz="3200" dirty="0">
                <a:latin typeface="Arial"/>
                <a:ea typeface="Arial"/>
                <a:cs typeface="Arial"/>
                <a:sym typeface="Arial"/>
              </a:rPr>
              <a:t>			</a:t>
            </a:r>
            <a:endParaRPr lang="en-GB" sz="3200" dirty="0">
              <a:latin typeface="Arial"/>
              <a:ea typeface="Arial"/>
              <a:cs typeface="Arial"/>
              <a:sym typeface="Arial"/>
            </a:endParaRPr>
          </a:p>
          <a:p>
            <a:pPr marL="0" lvl="0" indent="0">
              <a:buNone/>
              <a:defRPr sz="1800"/>
            </a:pPr>
            <a:r>
              <a:rPr lang="en-GB" dirty="0">
                <a:latin typeface="Arial"/>
                <a:ea typeface="Arial"/>
                <a:cs typeface="Arial"/>
                <a:sym typeface="Arial"/>
              </a:rPr>
              <a:t>		</a:t>
            </a:r>
            <a:r>
              <a:rPr sz="3200" dirty="0">
                <a:latin typeface="Arial"/>
                <a:ea typeface="Arial"/>
                <a:cs typeface="Arial"/>
                <a:sym typeface="Arial"/>
              </a:rPr>
              <a:t>Tina Yu</a:t>
            </a:r>
          </a:p>
          <a:p>
            <a:pPr marL="0" lvl="0" indent="0">
              <a:buSzTx/>
              <a:buNone/>
              <a:defRPr sz="1800"/>
            </a:pPr>
            <a:endParaRPr sz="3200" dirty="0">
              <a:latin typeface="Arial"/>
              <a:ea typeface="Arial"/>
              <a:cs typeface="Arial"/>
              <a:sym typeface="Arial"/>
            </a:endParaRPr>
          </a:p>
          <a:p>
            <a:pPr marL="0" lvl="0" indent="0">
              <a:buSzTx/>
              <a:buNone/>
              <a:defRPr sz="1800"/>
            </a:pPr>
            <a:r>
              <a:rPr sz="3200" dirty="0">
                <a:latin typeface="Arial"/>
                <a:ea typeface="Arial"/>
                <a:cs typeface="Arial"/>
                <a:sym typeface="Arial"/>
              </a:rPr>
              <a:t>	</a:t>
            </a:r>
            <a:endParaRPr lang="en-GB" sz="3200" dirty="0">
              <a:latin typeface="Arial"/>
              <a:ea typeface="Arial"/>
              <a:cs typeface="Arial"/>
              <a:sym typeface="Arial"/>
            </a:endParaRPr>
          </a:p>
          <a:p>
            <a:pPr marL="0" lvl="2" indent="914400">
              <a:buSzTx/>
              <a:buNone/>
              <a:defRPr sz="1800"/>
            </a:pPr>
            <a:r>
              <a:rPr sz="3200" dirty="0">
                <a:latin typeface="Arial"/>
                <a:ea typeface="Arial"/>
                <a:cs typeface="Arial"/>
                <a:sym typeface="Arial"/>
              </a:rPr>
              <a:t>Email: </a:t>
            </a:r>
            <a:r>
              <a:rPr lang="en-GB" sz="3200" dirty="0">
                <a:latin typeface="Arial"/>
                <a:ea typeface="Arial"/>
                <a:cs typeface="Arial"/>
                <a:sym typeface="Arial"/>
              </a:rPr>
              <a:t> tyu@sensescotland.org.uk</a:t>
            </a:r>
          </a:p>
          <a:p>
            <a:pPr marL="0" lvl="2" indent="914400">
              <a:buSzTx/>
              <a:buNone/>
              <a:defRPr sz="1800"/>
            </a:pPr>
            <a:endParaRPr sz="3200" dirty="0">
              <a:latin typeface="Arial"/>
              <a:ea typeface="Arial"/>
              <a:cs typeface="Arial"/>
              <a:sym typeface="Arial"/>
            </a:endParaRPr>
          </a:p>
        </p:txBody>
      </p:sp>
      <p:pic>
        <p:nvPicPr>
          <p:cNvPr id="198" name="image10.png"/>
          <p:cNvPicPr/>
          <p:nvPr/>
        </p:nvPicPr>
        <p:blipFill>
          <a:blip r:embed="rId3"/>
          <a:stretch>
            <a:fillRect/>
          </a:stretch>
        </p:blipFill>
        <p:spPr>
          <a:xfrm>
            <a:off x="7954020" y="169469"/>
            <a:ext cx="1836840" cy="1695544"/>
          </a:xfrm>
          <a:prstGeom prst="rect">
            <a:avLst/>
          </a:prstGeom>
          <a:ln w="12700">
            <a:miter lim="400000"/>
          </a:ln>
        </p:spPr>
      </p:pic>
      <p:pic>
        <p:nvPicPr>
          <p:cNvPr id="4098" name="Picture 2" descr="C:\Users\tyu\Downloads\Tina.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7686" y="4762968"/>
            <a:ext cx="1393348" cy="2095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523141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95300" y="1822681"/>
            <a:ext cx="8915400" cy="5257800"/>
          </a:xfrm>
        </p:spPr>
        <p:txBody>
          <a:bodyPr/>
          <a:lstStyle/>
          <a:p>
            <a:pPr marL="0" indent="0" algn="l">
              <a:buNone/>
            </a:pPr>
            <a:r>
              <a:rPr lang="en-GB" dirty="0">
                <a:latin typeface="Arial" panose="020B0604020202020204" pitchFamily="34" charset="0"/>
                <a:cs typeface="Arial" panose="020B0604020202020204" pitchFamily="34" charset="0"/>
              </a:rPr>
              <a:t>Inclusive Communication Hub</a:t>
            </a:r>
          </a:p>
          <a:p>
            <a:pPr marL="0" indent="0" algn="l">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Disability Equality Scotland</a:t>
            </a:r>
          </a:p>
          <a:p>
            <a:r>
              <a:rPr lang="en-GB" dirty="0">
                <a:latin typeface="Arial" panose="020B0604020202020204" pitchFamily="34" charset="0"/>
                <a:cs typeface="Arial" panose="020B0604020202020204" pitchFamily="34" charset="0"/>
              </a:rPr>
              <a:t>Sense Scotland</a:t>
            </a:r>
          </a:p>
          <a:p>
            <a:pPr algn="l"/>
            <a:r>
              <a:rPr lang="en-GB" dirty="0">
                <a:latin typeface="Arial" panose="020B0604020202020204" pitchFamily="34" charset="0"/>
                <a:cs typeface="Arial" panose="020B0604020202020204" pitchFamily="34" charset="0"/>
                <a:hlinkClick r:id="rId2"/>
              </a:rPr>
              <a:t>www.inclusivecommunication.scot</a:t>
            </a:r>
            <a:endParaRPr lang="en-GB" dirty="0">
              <a:latin typeface="Arial" panose="020B0604020202020204" pitchFamily="34" charset="0"/>
              <a:cs typeface="Arial" panose="020B0604020202020204" pitchFamily="34" charset="0"/>
            </a:endParaRPr>
          </a:p>
          <a:p>
            <a:pPr algn="l"/>
            <a:endParaRPr lang="en-GB" dirty="0">
              <a:latin typeface="Arial" panose="020B0604020202020204" pitchFamily="34" charset="0"/>
              <a:cs typeface="Arial" panose="020B0604020202020204" pitchFamily="34" charset="0"/>
            </a:endParaRPr>
          </a:p>
          <a:p>
            <a:pPr algn="l"/>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pic>
        <p:nvPicPr>
          <p:cNvPr id="1026" name="Picture 2" descr="C:\Users\tyu\Documents\Comm Fest\PrincessHospice\IChubnew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423" y="119394"/>
            <a:ext cx="6885437" cy="157381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yu\Documents\Comm Fest\PrincessHospice\hubpartners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8207" y="5381625"/>
            <a:ext cx="7972425"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167947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title"/>
          </p:nvPr>
        </p:nvSpPr>
        <p:spPr>
          <a:xfrm>
            <a:off x="495300" y="274638"/>
            <a:ext cx="8915400" cy="1143001"/>
          </a:xfrm>
          <a:prstGeom prst="rect">
            <a:avLst/>
          </a:prstGeom>
        </p:spPr>
        <p:txBody>
          <a:bodyPr lIns="0" tIns="0" rIns="0" bIns="0">
            <a:normAutofit/>
          </a:bodyPr>
          <a:lstStyle>
            <a:lvl1pPr>
              <a:defRPr>
                <a:latin typeface="Arial"/>
                <a:ea typeface="Arial"/>
                <a:cs typeface="Arial"/>
                <a:sym typeface="Arial"/>
              </a:defRPr>
            </a:lvl1pPr>
          </a:lstStyle>
          <a:p>
            <a:pPr lvl="0">
              <a:defRPr sz="1800"/>
            </a:pPr>
            <a:r>
              <a:rPr lang="en-GB" sz="4400" dirty="0"/>
              <a:t>Definitions</a:t>
            </a:r>
            <a:endParaRPr sz="4400" dirty="0"/>
          </a:p>
        </p:txBody>
      </p:sp>
      <p:sp>
        <p:nvSpPr>
          <p:cNvPr id="71" name="Shape 71"/>
          <p:cNvSpPr>
            <a:spLocks noGrp="1"/>
          </p:cNvSpPr>
          <p:nvPr>
            <p:ph type="body" idx="1"/>
          </p:nvPr>
        </p:nvSpPr>
        <p:spPr>
          <a:xfrm>
            <a:off x="495300" y="1729672"/>
            <a:ext cx="8915400" cy="4525964"/>
          </a:xfrm>
          <a:prstGeom prst="rect">
            <a:avLst/>
          </a:prstGeom>
        </p:spPr>
        <p:txBody>
          <a:bodyPr lIns="0" tIns="0" rIns="0" bIns="0">
            <a:normAutofit lnSpcReduction="10000"/>
          </a:bodyPr>
          <a:lstStyle/>
          <a:p>
            <a:pPr marL="0" lvl="0" indent="0">
              <a:buSzTx/>
              <a:buNone/>
              <a:defRPr sz="1800"/>
            </a:pPr>
            <a:r>
              <a:rPr sz="3200" dirty="0">
                <a:latin typeface="Arial"/>
                <a:ea typeface="Arial"/>
                <a:cs typeface="Arial"/>
                <a:sym typeface="Arial"/>
              </a:rPr>
              <a:t>	</a:t>
            </a:r>
          </a:p>
          <a:p>
            <a:pPr marL="0" lvl="0" indent="0">
              <a:buNone/>
              <a:defRPr sz="1800"/>
            </a:pPr>
            <a:endParaRPr lang="en-GB" dirty="0">
              <a:latin typeface="Arial"/>
              <a:ea typeface="Arial"/>
              <a:cs typeface="Arial"/>
              <a:sym typeface="Arial"/>
            </a:endParaRPr>
          </a:p>
          <a:p>
            <a:pPr>
              <a:defRPr sz="1800"/>
            </a:pPr>
            <a:r>
              <a:rPr sz="3200" b="1" dirty="0">
                <a:latin typeface="Arial"/>
                <a:ea typeface="Arial"/>
                <a:cs typeface="Arial"/>
                <a:sym typeface="Arial"/>
              </a:rPr>
              <a:t>Inclusive communication </a:t>
            </a:r>
            <a:r>
              <a:rPr sz="3200" dirty="0">
                <a:latin typeface="Arial"/>
                <a:ea typeface="Arial"/>
                <a:cs typeface="Arial"/>
                <a:sym typeface="Arial"/>
              </a:rPr>
              <a:t>means sharing information in a way that everybody can understand</a:t>
            </a:r>
            <a:r>
              <a:rPr lang="en-GB" sz="3200" dirty="0">
                <a:latin typeface="Arial"/>
                <a:ea typeface="Arial"/>
                <a:cs typeface="Arial"/>
                <a:sym typeface="Arial"/>
              </a:rPr>
              <a:t>.</a:t>
            </a:r>
          </a:p>
          <a:p>
            <a:pPr>
              <a:defRPr sz="1800"/>
            </a:pPr>
            <a:endParaRPr lang="en-GB" dirty="0">
              <a:latin typeface="Arial"/>
              <a:ea typeface="Arial"/>
              <a:cs typeface="Arial"/>
              <a:sym typeface="Arial"/>
            </a:endParaRPr>
          </a:p>
          <a:p>
            <a:pPr>
              <a:defRPr sz="1800"/>
            </a:pPr>
            <a:r>
              <a:rPr lang="en-GB" sz="3200" dirty="0">
                <a:latin typeface="Arial"/>
                <a:ea typeface="Arial"/>
                <a:cs typeface="Arial"/>
                <a:sym typeface="Arial"/>
              </a:rPr>
              <a:t>People have </a:t>
            </a:r>
            <a:r>
              <a:rPr lang="en-GB" sz="3200" b="1" dirty="0">
                <a:latin typeface="Arial"/>
                <a:ea typeface="Arial"/>
                <a:cs typeface="Arial"/>
                <a:sym typeface="Arial"/>
              </a:rPr>
              <a:t>communication support needs </a:t>
            </a:r>
            <a:r>
              <a:rPr lang="en-GB" sz="3200" dirty="0">
                <a:latin typeface="Arial"/>
                <a:ea typeface="Arial"/>
                <a:cs typeface="Arial"/>
                <a:sym typeface="Arial"/>
              </a:rPr>
              <a:t>if they need support with understanding, expressing themselves or interacting with others.</a:t>
            </a:r>
          </a:p>
          <a:p>
            <a:pPr>
              <a:defRPr sz="1800"/>
            </a:pPr>
            <a:endParaRPr lang="en-GB" dirty="0">
              <a:latin typeface="Arial"/>
              <a:ea typeface="Arial"/>
              <a:cs typeface="Arial"/>
              <a:sym typeface="Arial"/>
            </a:endParaRPr>
          </a:p>
          <a:p>
            <a:pPr lvl="0">
              <a:defRPr sz="1800"/>
            </a:pPr>
            <a:endParaRPr lang="en-GB" dirty="0">
              <a:latin typeface="Arial"/>
              <a:ea typeface="Arial"/>
              <a:cs typeface="Arial"/>
              <a:sym typeface="Arial"/>
            </a:endParaRPr>
          </a:p>
          <a:p>
            <a:pPr>
              <a:defRPr sz="1800"/>
            </a:pPr>
            <a:endParaRPr lang="en-GB" sz="3200" dirty="0">
              <a:latin typeface="Arial"/>
              <a:ea typeface="Arial"/>
              <a:cs typeface="Arial"/>
              <a:sym typeface="Arial"/>
            </a:endParaRPr>
          </a:p>
          <a:p>
            <a:pPr>
              <a:defRPr sz="1800"/>
            </a:pPr>
            <a:endParaRPr sz="3200" dirty="0">
              <a:latin typeface="Arial"/>
              <a:ea typeface="Arial"/>
              <a:cs typeface="Arial"/>
              <a:sym typeface="Arial"/>
            </a:endParaRPr>
          </a:p>
        </p:txBody>
      </p:sp>
      <p:pic>
        <p:nvPicPr>
          <p:cNvPr id="72" name="image4.png" descr="Bonnington symbol of communication with two people facing each other with double sided arrows showing communication" title="Communication symbols"/>
          <p:cNvPicPr/>
          <p:nvPr/>
        </p:nvPicPr>
        <p:blipFill>
          <a:blip r:embed="rId3"/>
          <a:stretch>
            <a:fillRect/>
          </a:stretch>
        </p:blipFill>
        <p:spPr>
          <a:xfrm>
            <a:off x="2608833" y="919449"/>
            <a:ext cx="4276002" cy="1620445"/>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a:latin typeface="Arial"/>
                <a:cs typeface="Arial"/>
              </a:rPr>
              <a:t>Overarching Rights </a:t>
            </a:r>
          </a:p>
        </p:txBody>
      </p:sp>
      <p:sp>
        <p:nvSpPr>
          <p:cNvPr id="3" name="Content Placeholder 2"/>
          <p:cNvSpPr>
            <a:spLocks noGrp="1"/>
          </p:cNvSpPr>
          <p:nvPr>
            <p:ph idx="1"/>
          </p:nvPr>
        </p:nvSpPr>
        <p:spPr>
          <a:xfrm>
            <a:off x="495300" y="1600205"/>
            <a:ext cx="8915400" cy="4525963"/>
          </a:xfrm>
        </p:spPr>
        <p:txBody>
          <a:bodyPr>
            <a:noAutofit/>
          </a:bodyPr>
          <a:lstStyle/>
          <a:p>
            <a:r>
              <a:rPr lang="en-US" sz="2400" dirty="0">
                <a:latin typeface="Arial" panose="020B0604020202020204" pitchFamily="34" charset="0"/>
                <a:cs typeface="Arial" panose="020B0604020202020204" pitchFamily="34" charset="0"/>
              </a:rPr>
              <a:t>There are some fundamental human rights that we all share, including communication rights</a:t>
            </a:r>
          </a:p>
          <a:p>
            <a:r>
              <a:rPr lang="en-US" sz="2400" b="1" dirty="0">
                <a:latin typeface="Arial" panose="020B0604020202020204" pitchFamily="34" charset="0"/>
                <a:cs typeface="Arial" panose="020B0604020202020204" pitchFamily="34" charset="0"/>
              </a:rPr>
              <a:t>Everyone shall have the right to freedom of expression; this right shall include freedom to seek, receive and impart information and ideas of all kinds, regardless of frontiers, either orally, in writing or in print, in the form of art, or through any other media of his choice.</a:t>
            </a:r>
          </a:p>
          <a:p>
            <a:r>
              <a:rPr lang="en-US" sz="2400" dirty="0">
                <a:latin typeface="Arial" panose="020B0604020202020204" pitchFamily="34" charset="0"/>
                <a:cs typeface="Arial" panose="020B0604020202020204" pitchFamily="34" charset="0"/>
              </a:rPr>
              <a:t>Article 19 of the Universal Declaration of Human Rights (United Nations, 1948)</a:t>
            </a:r>
          </a:p>
          <a:p>
            <a:endParaRPr lang="en-US" sz="2400" b="1"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pic>
        <p:nvPicPr>
          <p:cNvPr id="4" name="Picture 3" descr="Screen Shot 2019-04-12 at 11.08.0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5389" y="4946069"/>
            <a:ext cx="2035132" cy="1911931"/>
          </a:xfrm>
          <a:prstGeom prst="rect">
            <a:avLst/>
          </a:prstGeom>
        </p:spPr>
      </p:pic>
    </p:spTree>
    <p:extLst>
      <p:ext uri="{BB962C8B-B14F-4D97-AF65-F5344CB8AC3E}">
        <p14:creationId xmlns:p14="http://schemas.microsoft.com/office/powerpoint/2010/main" val="27090735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a:latin typeface="Arial" panose="020B0604020202020204" pitchFamily="34" charset="0"/>
                <a:cs typeface="Arial" panose="020B0604020202020204" pitchFamily="34" charset="0"/>
              </a:rPr>
              <a:t>Human Rights Act</a:t>
            </a:r>
          </a:p>
        </p:txBody>
      </p:sp>
      <p:sp>
        <p:nvSpPr>
          <p:cNvPr id="3" name="Content Placeholder 2"/>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Sets out the fundamental rights and freedoms that individuals in the UK have access to: </a:t>
            </a:r>
            <a:endParaRPr lang="en-GB" sz="2400" dirty="0">
              <a:latin typeface="Arial" panose="020B0604020202020204" pitchFamily="34" charset="0"/>
              <a:cs typeface="Arial" panose="020B0604020202020204" pitchFamily="34" charset="0"/>
            </a:endParaRPr>
          </a:p>
          <a:p>
            <a:pPr lvl="0"/>
            <a:r>
              <a:rPr lang="en-US" sz="2400" b="1" dirty="0">
                <a:latin typeface="Arial" panose="020B0604020202020204" pitchFamily="34" charset="0"/>
                <a:cs typeface="Arial" panose="020B0604020202020204" pitchFamily="34" charset="0"/>
              </a:rPr>
              <a:t>Article 10 sets out the right to information. </a:t>
            </a:r>
            <a:r>
              <a:rPr lang="en-US" sz="2400" dirty="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a:stretch>
            <a:fillRect/>
          </a:stretch>
        </p:blipFill>
        <p:spPr>
          <a:xfrm>
            <a:off x="3476973" y="3127802"/>
            <a:ext cx="2952054" cy="2457973"/>
          </a:xfrm>
          <a:prstGeom prst="rect">
            <a:avLst/>
          </a:prstGeom>
        </p:spPr>
      </p:pic>
    </p:spTree>
    <p:extLst>
      <p:ext uri="{BB962C8B-B14F-4D97-AF65-F5344CB8AC3E}">
        <p14:creationId xmlns:p14="http://schemas.microsoft.com/office/powerpoint/2010/main" val="6789594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And – </a:t>
            </a:r>
            <a:r>
              <a:rPr lang="en-US" b="1" dirty="0">
                <a:latin typeface="Arial"/>
                <a:cs typeface="Arial"/>
              </a:rPr>
              <a:t>Equality Act 2010</a:t>
            </a:r>
            <a:endParaRPr lang="en-US" dirty="0">
              <a:latin typeface="Arial"/>
              <a:cs typeface="Arial"/>
            </a:endParaRPr>
          </a:p>
        </p:txBody>
      </p:sp>
      <p:sp>
        <p:nvSpPr>
          <p:cNvPr id="3" name="Text Placeholder 2"/>
          <p:cNvSpPr>
            <a:spLocks noGrp="1"/>
          </p:cNvSpPr>
          <p:nvPr>
            <p:ph type="body" idx="1"/>
          </p:nvPr>
        </p:nvSpPr>
        <p:spPr/>
        <p:txBody>
          <a:bodyPr/>
          <a:lstStyle/>
          <a:p>
            <a:r>
              <a:rPr lang="en-US" sz="2800" dirty="0">
                <a:latin typeface="Arial"/>
                <a:cs typeface="Arial"/>
              </a:rPr>
              <a:t>The Act requires service providers to make reasonable adjustments for disabled people to avoid disadvantage and is </a:t>
            </a:r>
            <a:r>
              <a:rPr lang="en-US" sz="2800" b="1" dirty="0">
                <a:latin typeface="Arial"/>
                <a:cs typeface="Arial"/>
              </a:rPr>
              <a:t>clear that reasonable adjustment includes provision of information in an accessible format. </a:t>
            </a:r>
          </a:p>
          <a:p>
            <a:endParaRPr lang="en-US" dirty="0"/>
          </a:p>
        </p:txBody>
      </p:sp>
      <p:pic>
        <p:nvPicPr>
          <p:cNvPr id="4" name="Picture 3"/>
          <p:cNvPicPr>
            <a:picLocks noChangeAspect="1"/>
          </p:cNvPicPr>
          <p:nvPr/>
        </p:nvPicPr>
        <p:blipFill>
          <a:blip r:embed="rId3"/>
          <a:stretch>
            <a:fillRect/>
          </a:stretch>
        </p:blipFill>
        <p:spPr>
          <a:xfrm>
            <a:off x="3007404" y="4161317"/>
            <a:ext cx="2673626" cy="2534736"/>
          </a:xfrm>
          <a:prstGeom prst="rect">
            <a:avLst/>
          </a:prstGeom>
        </p:spPr>
      </p:pic>
    </p:spTree>
    <p:extLst>
      <p:ext uri="{BB962C8B-B14F-4D97-AF65-F5344CB8AC3E}">
        <p14:creationId xmlns:p14="http://schemas.microsoft.com/office/powerpoint/2010/main" val="325837481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What works well</a:t>
            </a:r>
          </a:p>
        </p:txBody>
      </p:sp>
      <p:sp>
        <p:nvSpPr>
          <p:cNvPr id="3" name="Text Placeholder 2"/>
          <p:cNvSpPr>
            <a:spLocks noGrp="1"/>
          </p:cNvSpPr>
          <p:nvPr>
            <p:ph type="body" idx="1"/>
          </p:nvPr>
        </p:nvSpPr>
        <p:spPr/>
        <p:txBody>
          <a:bodyPr/>
          <a:lstStyle/>
          <a:p>
            <a:r>
              <a:rPr lang="en-GB" dirty="0">
                <a:latin typeface="Arial" panose="020B0604020202020204" pitchFamily="34" charset="0"/>
                <a:cs typeface="Arial" panose="020B0604020202020204" pitchFamily="34" charset="0"/>
              </a:rPr>
              <a:t>When your communication support needs are met</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How do we do this?</a:t>
            </a:r>
          </a:p>
        </p:txBody>
      </p:sp>
    </p:spTree>
    <p:extLst>
      <p:ext uri="{BB962C8B-B14F-4D97-AF65-F5344CB8AC3E}">
        <p14:creationId xmlns:p14="http://schemas.microsoft.com/office/powerpoint/2010/main" val="413041152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Making changes on inclusive communication</a:t>
            </a:r>
          </a:p>
        </p:txBody>
      </p:sp>
      <p:sp>
        <p:nvSpPr>
          <p:cNvPr id="3" name="Text Placeholder 2"/>
          <p:cNvSpPr>
            <a:spLocks noGrp="1"/>
          </p:cNvSpPr>
          <p:nvPr>
            <p:ph type="body" idx="1"/>
          </p:nvPr>
        </p:nvSpPr>
        <p:spPr>
          <a:xfrm>
            <a:off x="495300" y="1761132"/>
            <a:ext cx="8915400" cy="5257800"/>
          </a:xfrm>
        </p:spPr>
        <p:txBody>
          <a:bodyPr/>
          <a:lstStyle/>
          <a:p>
            <a:pPr lvl="5"/>
            <a:r>
              <a:rPr lang="en-GB" dirty="0">
                <a:latin typeface="Arial" panose="020B0604020202020204" pitchFamily="34" charset="0"/>
                <a:cs typeface="Arial" panose="020B0604020202020204" pitchFamily="34" charset="0"/>
              </a:rPr>
              <a:t>As an organisation </a:t>
            </a:r>
          </a:p>
          <a:p>
            <a:pPr lvl="5"/>
            <a:endParaRPr lang="en-GB" dirty="0">
              <a:latin typeface="Arial" panose="020B0604020202020204" pitchFamily="34" charset="0"/>
              <a:cs typeface="Arial" panose="020B0604020202020204" pitchFamily="34" charset="0"/>
            </a:endParaRPr>
          </a:p>
          <a:p>
            <a:pPr marL="2286000" lvl="5" indent="0">
              <a:buNone/>
            </a:pPr>
            <a:endParaRPr lang="en-GB" dirty="0">
              <a:latin typeface="Arial" panose="020B0604020202020204" pitchFamily="34" charset="0"/>
              <a:cs typeface="Arial" panose="020B0604020202020204" pitchFamily="34" charset="0"/>
            </a:endParaRPr>
          </a:p>
          <a:p>
            <a:pPr marL="2286000" lvl="5" indent="0">
              <a:buNone/>
            </a:pPr>
            <a:endParaRPr lang="en-GB" dirty="0">
              <a:latin typeface="Arial" panose="020B0604020202020204" pitchFamily="34" charset="0"/>
              <a:cs typeface="Arial" panose="020B0604020202020204" pitchFamily="34" charset="0"/>
            </a:endParaRPr>
          </a:p>
          <a:p>
            <a:pPr lvl="5"/>
            <a:r>
              <a:rPr lang="en-GB" dirty="0">
                <a:latin typeface="Arial" panose="020B0604020202020204" pitchFamily="34" charset="0"/>
                <a:cs typeface="Arial" panose="020B0604020202020204" pitchFamily="34" charset="0"/>
              </a:rPr>
              <a:t>Individual</a:t>
            </a:r>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8338" y="1763154"/>
            <a:ext cx="1540297" cy="142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4697" y="3667394"/>
            <a:ext cx="765552" cy="1694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779767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Organisational change</a:t>
            </a:r>
          </a:p>
        </p:txBody>
      </p:sp>
      <p:sp>
        <p:nvSpPr>
          <p:cNvPr id="3" name="Text Placeholder 2"/>
          <p:cNvSpPr>
            <a:spLocks noGrp="1"/>
          </p:cNvSpPr>
          <p:nvPr>
            <p:ph type="body" idx="1"/>
          </p:nvPr>
        </p:nvSpPr>
        <p:spPr/>
        <p:txBody>
          <a:bodyPr/>
          <a:lstStyle/>
          <a:p>
            <a:r>
              <a:rPr lang="en-GB" dirty="0">
                <a:latin typeface="Arial" panose="020B0604020202020204" pitchFamily="34" charset="0"/>
                <a:cs typeface="Arial" panose="020B0604020202020204" pitchFamily="34" charset="0"/>
              </a:rPr>
              <a:t>Adopting good inclusive communication practice</a:t>
            </a:r>
          </a:p>
          <a:p>
            <a:r>
              <a:rPr lang="en-GB" dirty="0">
                <a:latin typeface="Arial" panose="020B0604020202020204" pitchFamily="34" charset="0"/>
                <a:cs typeface="Arial" panose="020B0604020202020204" pitchFamily="34" charset="0"/>
              </a:rPr>
              <a:t>Using Principles of Inclusive Communication :An information and self-assessment tool for public authorities</a:t>
            </a:r>
          </a:p>
          <a:p>
            <a:r>
              <a:rPr lang="en-GB" dirty="0">
                <a:latin typeface="Arial" panose="020B0604020202020204" pitchFamily="34" charset="0"/>
                <a:cs typeface="Arial" panose="020B0604020202020204" pitchFamily="34" charset="0"/>
              </a:rPr>
              <a:t>Incorporating these principles into Equality Impact Assessment (EQIA) or other tools </a:t>
            </a:r>
          </a:p>
          <a:p>
            <a:pPr marL="0" indent="0">
              <a:buNone/>
            </a:pPr>
            <a:r>
              <a:rPr lang="en-GB" dirty="0">
                <a:latin typeface="Arial" panose="020B0604020202020204" pitchFamily="34" charset="0"/>
                <a:cs typeface="Arial" panose="020B0604020202020204" pitchFamily="34" charset="0"/>
              </a:rPr>
              <a:t>such as EQFM</a:t>
            </a:r>
          </a:p>
          <a:p>
            <a:pPr marL="0" indent="0">
              <a:buNone/>
            </a:pPr>
            <a:endParaRPr lang="en-GB" dirty="0">
              <a:latin typeface="Arial" panose="020B0604020202020204" pitchFamily="34" charset="0"/>
              <a:cs typeface="Arial" panose="020B0604020202020204" pitchFamily="34" charset="0"/>
            </a:endParaRPr>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 y="274637"/>
            <a:ext cx="1402236" cy="129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AutoShape 2" descr="Image result for ripple effect"/>
          <p:cNvSpPr>
            <a:spLocks noChangeAspect="1" noChangeArrowheads="1"/>
          </p:cNvSpPr>
          <p:nvPr/>
        </p:nvSpPr>
        <p:spPr bwMode="auto">
          <a:xfrm>
            <a:off x="155575" y="-2087563"/>
            <a:ext cx="7924800" cy="4362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769987984"/>
      </p:ext>
    </p:extLst>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066BBE51E48146B4802BE8977738FC" ma:contentTypeVersion="12" ma:contentTypeDescription="Create a new document." ma:contentTypeScope="" ma:versionID="30255a23e557feaa59e574fa21deb72a">
  <xsd:schema xmlns:xsd="http://www.w3.org/2001/XMLSchema" xmlns:xs="http://www.w3.org/2001/XMLSchema" xmlns:p="http://schemas.microsoft.com/office/2006/metadata/properties" xmlns:ns2="8bc5aece-e6f2-4128-86c4-bc2af1ce6013" xmlns:ns3="8af00c48-6f5a-47f3-a08e-7e7944597777" targetNamespace="http://schemas.microsoft.com/office/2006/metadata/properties" ma:root="true" ma:fieldsID="ea59d8761365daf5915468f8872e1a5f" ns2:_="" ns3:_="">
    <xsd:import namespace="8bc5aece-e6f2-4128-86c4-bc2af1ce6013"/>
    <xsd:import namespace="8af00c48-6f5a-47f3-a08e-7e794459777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c5aece-e6f2-4128-86c4-bc2af1ce60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af00c48-6f5a-47f3-a08e-7e794459777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C0B4954-C715-406E-9A18-2D33784D2910}"/>
</file>

<file path=customXml/itemProps2.xml><?xml version="1.0" encoding="utf-8"?>
<ds:datastoreItem xmlns:ds="http://schemas.openxmlformats.org/officeDocument/2006/customXml" ds:itemID="{E5AF9A09-BD4A-4778-9348-097260920634}"/>
</file>

<file path=customXml/itemProps3.xml><?xml version="1.0" encoding="utf-8"?>
<ds:datastoreItem xmlns:ds="http://schemas.openxmlformats.org/officeDocument/2006/customXml" ds:itemID="{4B300578-C732-4B0C-9CCF-0C25C12A07FB}"/>
</file>

<file path=docProps/app.xml><?xml version="1.0" encoding="utf-8"?>
<Properties xmlns="http://schemas.openxmlformats.org/officeDocument/2006/extended-properties" xmlns:vt="http://schemas.openxmlformats.org/officeDocument/2006/docPropsVTypes">
  <TotalTime>4080</TotalTime>
  <Words>709</Words>
  <Application>Microsoft Office PowerPoint</Application>
  <PresentationFormat>A4 Paper (210x297 mm)</PresentationFormat>
  <Paragraphs>99</Paragraphs>
  <Slides>16</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Avenir Roman</vt:lpstr>
      <vt:lpstr>Calibri</vt:lpstr>
      <vt:lpstr>Default</vt:lpstr>
      <vt:lpstr>PowerPoint Presentation</vt:lpstr>
      <vt:lpstr>PowerPoint Presentation</vt:lpstr>
      <vt:lpstr>Definitions</vt:lpstr>
      <vt:lpstr>Overarching Rights </vt:lpstr>
      <vt:lpstr>Human Rights Act</vt:lpstr>
      <vt:lpstr>And – Equality Act 2010</vt:lpstr>
      <vt:lpstr>What works well</vt:lpstr>
      <vt:lpstr>Making changes on inclusive communication</vt:lpstr>
      <vt:lpstr>Organisational change</vt:lpstr>
      <vt:lpstr>Principles of Inclusive Communication</vt:lpstr>
      <vt:lpstr>Making information more accessible</vt:lpstr>
      <vt:lpstr>Making individual changes</vt:lpstr>
      <vt:lpstr>Be a good communication partner</vt:lpstr>
      <vt:lpstr>Working with black and minority ethnic (BAME) communities</vt:lpstr>
      <vt:lpstr>Resources</vt:lpstr>
      <vt:lpstr>How to contact 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 in Community  Inclusive Communication  SPT</dc:title>
  <dc:creator>Tina Yu</dc:creator>
  <cp:lastModifiedBy>Tina Yu</cp:lastModifiedBy>
  <cp:revision>237</cp:revision>
  <cp:lastPrinted>2018-02-23T11:57:05Z</cp:lastPrinted>
  <dcterms:modified xsi:type="dcterms:W3CDTF">2020-11-23T17:51:34Z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0x010100C1066BBE51E48146B4802BE8977738FC</vt:lpwstr>
  </property>
</Properties>
</file>