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9.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48" r:id="rId4"/>
    <p:sldMasterId id="2147483713" r:id="rId5"/>
    <p:sldMasterId id="2147483661" r:id="rId6"/>
    <p:sldMasterId id="2147483674" r:id="rId7"/>
    <p:sldMasterId id="2147483687" r:id="rId8"/>
    <p:sldMasterId id="2147483700" r:id="rId9"/>
    <p:sldMasterId id="2147483774" r:id="rId10"/>
  </p:sldMasterIdLst>
  <p:notesMasterIdLst>
    <p:notesMasterId r:id="rId38"/>
  </p:notesMasterIdLst>
  <p:handoutMasterIdLst>
    <p:handoutMasterId r:id="rId39"/>
  </p:handoutMasterIdLst>
  <p:sldIdLst>
    <p:sldId id="324" r:id="rId11"/>
    <p:sldId id="323" r:id="rId12"/>
    <p:sldId id="327" r:id="rId13"/>
    <p:sldId id="321" r:id="rId14"/>
    <p:sldId id="363" r:id="rId15"/>
    <p:sldId id="329" r:id="rId16"/>
    <p:sldId id="365" r:id="rId17"/>
    <p:sldId id="330" r:id="rId18"/>
    <p:sldId id="334" r:id="rId19"/>
    <p:sldId id="335" r:id="rId20"/>
    <p:sldId id="325" r:id="rId21"/>
    <p:sldId id="344" r:id="rId22"/>
    <p:sldId id="346" r:id="rId23"/>
    <p:sldId id="339" r:id="rId24"/>
    <p:sldId id="364" r:id="rId25"/>
    <p:sldId id="340" r:id="rId26"/>
    <p:sldId id="362" r:id="rId27"/>
    <p:sldId id="350" r:id="rId28"/>
    <p:sldId id="351" r:id="rId29"/>
    <p:sldId id="348" r:id="rId30"/>
    <p:sldId id="359" r:id="rId31"/>
    <p:sldId id="326" r:id="rId32"/>
    <p:sldId id="352" r:id="rId33"/>
    <p:sldId id="354" r:id="rId34"/>
    <p:sldId id="360" r:id="rId35"/>
    <p:sldId id="357" r:id="rId36"/>
    <p:sldId id="36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5D034A"/>
    <a:srgbClr val="530D3F"/>
    <a:srgbClr val="F58273"/>
    <a:srgbClr val="70C8AA"/>
    <a:srgbClr val="70CEEA"/>
    <a:srgbClr val="FFC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863BD-E01A-76AC-E7FE-DC9B5D9D26F2}" v="1657" dt="2022-10-28T14:45:39.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173" autoAdjust="0"/>
  </p:normalViewPr>
  <p:slideViewPr>
    <p:cSldViewPr>
      <p:cViewPr varScale="1">
        <p:scale>
          <a:sx n="70" d="100"/>
          <a:sy n="70" d="100"/>
        </p:scale>
        <p:origin x="1814" y="53"/>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45" Type="http://schemas.openxmlformats.org/officeDocument/2006/relationships/customXml" Target="../customXml/item3.xml"/><Relationship Id="rId5"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8.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7181EE-57AF-D5A2-5873-3D0678C5BD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4B51DEED-189F-28C8-55CF-2CFE6978991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B58D265-1E35-4D75-9E10-94D1D5C59B37}" type="datetimeFigureOut">
              <a:rPr lang="en-GB"/>
              <a:pPr>
                <a:defRPr/>
              </a:pPr>
              <a:t>26/03/2024</a:t>
            </a:fld>
            <a:endParaRPr lang="en-GB"/>
          </a:p>
        </p:txBody>
      </p:sp>
      <p:sp>
        <p:nvSpPr>
          <p:cNvPr id="4" name="Footer Placeholder 3">
            <a:extLst>
              <a:ext uri="{FF2B5EF4-FFF2-40B4-BE49-F238E27FC236}">
                <a16:creationId xmlns:a16="http://schemas.microsoft.com/office/drawing/2014/main" id="{0148152B-BD18-0300-959D-1F36001DAC0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E1690149-BB68-019E-AD6B-A25D1F86172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D581488-6E03-4CDC-BDE2-A0A4657B1FE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0B160D-A93C-6E18-483B-2051489BC9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FCA69CED-2971-635F-077F-21277C22D75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80E7EF7-88E3-47BC-B609-6C428D789E96}" type="datetimeFigureOut">
              <a:rPr lang="en-GB"/>
              <a:pPr>
                <a:defRPr/>
              </a:pPr>
              <a:t>26/03/2024</a:t>
            </a:fld>
            <a:endParaRPr lang="en-GB"/>
          </a:p>
        </p:txBody>
      </p:sp>
      <p:sp>
        <p:nvSpPr>
          <p:cNvPr id="4" name="Slide Image Placeholder 3">
            <a:extLst>
              <a:ext uri="{FF2B5EF4-FFF2-40B4-BE49-F238E27FC236}">
                <a16:creationId xmlns:a16="http://schemas.microsoft.com/office/drawing/2014/main" id="{6F1ED3ED-667C-7286-1E8A-FDA14029917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06370BE-EEB5-7A54-C947-2A03265AC29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A154424-2A8B-A921-9549-8790AB57AEE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98588A4-3889-6C96-F241-DB207CA1E5C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683851A-C80E-444D-97FE-EB2EA3BFF62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jkYHr94wnc"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youtube.com/watch?v=fTzXFPh6CPI" TargetMode="External"/><Relationship Id="rId4" Type="http://schemas.openxmlformats.org/officeDocument/2006/relationships/hyperlink" Target="https://www.youtube.com/watch?v=A84PKy91LgQ"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bBQ4lqXT8I"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Q3bbTuCPjK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A519709-DE50-0918-CC38-F6D562974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06817039-A113-91FC-23A9-19E033C628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https://www.fischytunes.com/video-repo/because-i-got-you/</a:t>
            </a:r>
          </a:p>
          <a:p>
            <a:endParaRPr lang="en-GB" altLang="en-US"/>
          </a:p>
          <a:p>
            <a:endParaRPr lang="en-GB" altLang="en-US"/>
          </a:p>
          <a:p>
            <a:endParaRPr lang="en-GB" altLang="en-US"/>
          </a:p>
        </p:txBody>
      </p:sp>
      <p:sp>
        <p:nvSpPr>
          <p:cNvPr id="88068" name="Slide Number Placeholder 3">
            <a:extLst>
              <a:ext uri="{FF2B5EF4-FFF2-40B4-BE49-F238E27FC236}">
                <a16:creationId xmlns:a16="http://schemas.microsoft.com/office/drawing/2014/main" id="{C9A4282E-3F99-1767-A244-D1B020F3A5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0097D7-C11B-4FBD-A3D8-36633CC3B903}" type="slidenum">
              <a:rPr lang="en-GB" altLang="en-US"/>
              <a:pPr/>
              <a:t>4</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64898A7-BE55-448B-AD66-508CCEFFB5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ED737A6-C6B7-00CB-9925-EA4B0C1C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cs typeface="Calibri"/>
              </a:rPr>
              <a:t>Happy Dance</a:t>
            </a:r>
            <a:endParaRPr lang="en-GB" altLang="en-US" dirty="0"/>
          </a:p>
          <a:p>
            <a:r>
              <a:rPr lang="en-GB" altLang="en-US" dirty="0">
                <a:hlinkClick r:id="rId3"/>
              </a:rPr>
              <a:t>https://www.youtube.com/watch?v=jjkYHr94wnc</a:t>
            </a:r>
            <a:endParaRPr lang="en-US">
              <a:cs typeface="Calibri"/>
            </a:endParaRPr>
          </a:p>
          <a:p>
            <a:endParaRPr lang="en-GB" altLang="en-US" dirty="0">
              <a:cs typeface="Calibri"/>
            </a:endParaRPr>
          </a:p>
          <a:p>
            <a:r>
              <a:rPr lang="en-GB" altLang="en-US" dirty="0">
                <a:cs typeface="Calibri"/>
              </a:rPr>
              <a:t>Cosmic Kids</a:t>
            </a:r>
          </a:p>
          <a:p>
            <a:r>
              <a:rPr lang="en-GB" dirty="0">
                <a:hlinkClick r:id="rId4"/>
              </a:rPr>
              <a:t>https://www.youtube.com/watch?v=A84PKy91LgQ</a:t>
            </a:r>
            <a:endParaRPr lang="en-GB" dirty="0">
              <a:cs typeface="Calibri"/>
              <a:hlinkClick r:id="rId4"/>
            </a:endParaRPr>
          </a:p>
          <a:p>
            <a:endParaRPr lang="en-GB" dirty="0">
              <a:cs typeface="Calibri"/>
            </a:endParaRPr>
          </a:p>
          <a:p>
            <a:r>
              <a:rPr lang="en-GB" dirty="0">
                <a:cs typeface="Calibri"/>
              </a:rPr>
              <a:t>Guided Imagery</a:t>
            </a:r>
          </a:p>
          <a:p>
            <a:r>
              <a:rPr lang="en-GB" dirty="0">
                <a:hlinkClick r:id="rId5"/>
              </a:rPr>
              <a:t>https://www.youtube.com/watch?v=fTzXFPh6CPI</a:t>
            </a:r>
            <a:endParaRPr lang="en-GB"/>
          </a:p>
          <a:p>
            <a:endParaRPr lang="en-GB" dirty="0"/>
          </a:p>
          <a:p>
            <a:endParaRPr lang="en-GB" dirty="0">
              <a:cs typeface="Calibri"/>
            </a:endParaRPr>
          </a:p>
        </p:txBody>
      </p:sp>
      <p:sp>
        <p:nvSpPr>
          <p:cNvPr id="121860" name="Slide Number Placeholder 3">
            <a:extLst>
              <a:ext uri="{FF2B5EF4-FFF2-40B4-BE49-F238E27FC236}">
                <a16:creationId xmlns:a16="http://schemas.microsoft.com/office/drawing/2014/main" id="{B750E52A-4A8D-F4A0-5210-3C721D438C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061DB8-C4E9-46D9-96B8-ACDB0BABEAC8}" type="slidenum">
              <a:rPr lang="en-GB" altLang="en-US"/>
              <a:pPr/>
              <a:t>27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0FAD6BD-4C5B-1254-94A0-30D892D5FB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404B06BC-3FC7-76CA-D5EF-2674F28FFA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dirty="0">
                <a:solidFill>
                  <a:srgbClr val="1155CC"/>
                </a:solidFill>
                <a:cs typeface="Calibri"/>
                <a:hlinkClick r:id="rId3"/>
              </a:rPr>
              <a:t>https://www.youtube.com/watch?v=IbBQ4lqXT8I</a:t>
            </a:r>
            <a:endParaRPr lang="en-GB" altLang="en-US" sz="1800" dirty="0">
              <a:solidFill>
                <a:srgbClr val="1155CC"/>
              </a:solidFill>
              <a:cs typeface="Calibri"/>
            </a:endParaRPr>
          </a:p>
          <a:p>
            <a:endParaRPr lang="en-GB" altLang="en-US" sz="1800" dirty="0">
              <a:solidFill>
                <a:srgbClr val="1155CC"/>
              </a:solidFill>
              <a:cs typeface="Calibri" panose="020F0502020204030204" pitchFamily="34" charset="0"/>
            </a:endParaRPr>
          </a:p>
          <a:p>
            <a:r>
              <a:rPr lang="en-GB" dirty="0">
                <a:hlinkClick r:id="rId4"/>
              </a:rPr>
              <a:t>https://www.youtube.com/watch?v=Q3bbTuCPjKI</a:t>
            </a:r>
          </a:p>
          <a:p>
            <a:endParaRPr lang="en-GB" dirty="0"/>
          </a:p>
          <a:p>
            <a:endParaRPr lang="en-GB" altLang="en-US" sz="1800">
              <a:solidFill>
                <a:srgbClr val="1155CC"/>
              </a:solidFill>
              <a:cs typeface="Calibri" panose="020F0502020204030204" pitchFamily="34" charset="0"/>
            </a:endParaRPr>
          </a:p>
          <a:p>
            <a:endParaRPr lang="en-GB" altLang="en-US" sz="1800">
              <a:solidFill>
                <a:srgbClr val="1155CC"/>
              </a:solidFill>
              <a:cs typeface="Calibri" panose="020F0502020204030204" pitchFamily="34" charset="0"/>
            </a:endParaRPr>
          </a:p>
          <a:p>
            <a:endParaRPr lang="en-GB" altLang="en-US">
              <a:cs typeface="Calibri"/>
            </a:endParaRPr>
          </a:p>
        </p:txBody>
      </p:sp>
      <p:sp>
        <p:nvSpPr>
          <p:cNvPr id="90116" name="Slide Number Placeholder 3">
            <a:extLst>
              <a:ext uri="{FF2B5EF4-FFF2-40B4-BE49-F238E27FC236}">
                <a16:creationId xmlns:a16="http://schemas.microsoft.com/office/drawing/2014/main" id="{975B4DD7-F41E-CDF9-519C-AE0B74F0B6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715C19-46A9-4DEA-BEF9-03A96422425C}" type="slidenum">
              <a:rPr lang="en-GB" altLang="en-US"/>
              <a:pPr/>
              <a:t>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DA25A3A-F0E4-4799-0E22-57DE7B7018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B37BA801-BCE9-A260-1016-09ED5B646D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https://www.youtube.com/watch?v=cK1LdvpglsE</a:t>
            </a:r>
          </a:p>
        </p:txBody>
      </p:sp>
      <p:sp>
        <p:nvSpPr>
          <p:cNvPr id="96260" name="Slide Number Placeholder 3">
            <a:extLst>
              <a:ext uri="{FF2B5EF4-FFF2-40B4-BE49-F238E27FC236}">
                <a16:creationId xmlns:a16="http://schemas.microsoft.com/office/drawing/2014/main" id="{7276AE73-0E5B-8C26-BE5E-9D7CF4A98C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DC34F80-99AA-447B-978B-8DB2B1858965}" type="slidenum">
              <a:rPr lang="en-GB" altLang="en-US"/>
              <a:pPr/>
              <a:t>10</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2B3CBE4-0EF4-7AE9-5E24-15DC81150A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DE7099C7-EB78-DD6E-1FD2-5828BDBB89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3428" name="Slide Number Placeholder 3">
            <a:extLst>
              <a:ext uri="{FF2B5EF4-FFF2-40B4-BE49-F238E27FC236}">
                <a16:creationId xmlns:a16="http://schemas.microsoft.com/office/drawing/2014/main" id="{16F1AC0E-DD42-AB95-D652-5FE5F343D4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173251-FC08-43AF-97D7-F915F827DC36}" type="slidenum">
              <a:rPr lang="en-GB" altLang="en-US"/>
              <a:pPr/>
              <a:t>16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A7B60052-BE66-E8AE-ECF1-061681F38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C412B309-7628-7C3C-CFF0-C75C5428C9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https://www.youtube.com/watch?v=O1S8WzwLPlM</a:t>
            </a:r>
          </a:p>
        </p:txBody>
      </p:sp>
      <p:sp>
        <p:nvSpPr>
          <p:cNvPr id="105476" name="Slide Number Placeholder 3">
            <a:extLst>
              <a:ext uri="{FF2B5EF4-FFF2-40B4-BE49-F238E27FC236}">
                <a16:creationId xmlns:a16="http://schemas.microsoft.com/office/drawing/2014/main" id="{F0FC1B31-7760-3DBA-6A15-C07B49336C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FC2F5B-84E4-4257-AE4D-8837BA7445BF}" type="slidenum">
              <a:rPr lang="en-GB" altLang="en-US"/>
              <a:pPr/>
              <a:t>17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A1CF30E-4EE8-F66F-5AD2-9FF374AB45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54079D-E146-9027-84AD-E199718551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7524" name="Slide Number Placeholder 3">
            <a:extLst>
              <a:ext uri="{FF2B5EF4-FFF2-40B4-BE49-F238E27FC236}">
                <a16:creationId xmlns:a16="http://schemas.microsoft.com/office/drawing/2014/main" id="{EA958AB5-A554-758D-1674-674661225D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DDAFEB-009D-4B71-998E-CFB1BBA7011A}" type="slidenum">
              <a:rPr lang="en-GB" altLang="en-US"/>
              <a:pPr/>
              <a:t>18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79A4E431-E1F9-BC92-3748-C96CC4E807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6256A1F3-54CF-A235-0931-1DA6F995BB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9572" name="Slide Number Placeholder 3">
            <a:extLst>
              <a:ext uri="{FF2B5EF4-FFF2-40B4-BE49-F238E27FC236}">
                <a16:creationId xmlns:a16="http://schemas.microsoft.com/office/drawing/2014/main" id="{BFB00859-EDDB-DAE9-56AB-150EC469D3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710139-4E2C-4DF7-BC57-D6B9459D8321}" type="slidenum">
              <a:rPr lang="en-GB" altLang="en-US"/>
              <a:pPr/>
              <a:t>19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AED840A-9CBB-4410-A1EF-4294E3EEEF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5F06A015-360B-3946-AC12-EEB81B65F1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https://www.youtube.com/watch?v=jjkYHr94wnc </a:t>
            </a:r>
          </a:p>
        </p:txBody>
      </p:sp>
      <p:sp>
        <p:nvSpPr>
          <p:cNvPr id="112644" name="Slide Number Placeholder 3">
            <a:extLst>
              <a:ext uri="{FF2B5EF4-FFF2-40B4-BE49-F238E27FC236}">
                <a16:creationId xmlns:a16="http://schemas.microsoft.com/office/drawing/2014/main" id="{15943D6C-7CBD-F118-5CA7-53790611D6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566512-4106-434D-A179-EAD050ED0855}" type="slidenum">
              <a:rPr lang="en-GB" altLang="en-US"/>
              <a:pPr/>
              <a:t>21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004F4CB9-4F31-471A-00A9-547514E3CD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F15FD419-C021-6022-9D42-A30FC4B207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9812" name="Slide Number Placeholder 3">
            <a:extLst>
              <a:ext uri="{FF2B5EF4-FFF2-40B4-BE49-F238E27FC236}">
                <a16:creationId xmlns:a16="http://schemas.microsoft.com/office/drawing/2014/main" id="{BF3ECA1B-1187-7AFE-ACA3-17705FA8FB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EEAF54-860A-4F5C-A284-661E94E2B368}" type="slidenum">
              <a:rPr lang="en-GB" altLang="en-US"/>
              <a:pPr/>
              <a:t>26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210-04F6-CEA0-DEE9-6FF10143C2D1}"/>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61CAED-A5D4-D242-BF0C-B862679FCA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529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320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077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286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4951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2464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7487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210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35076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230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020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5827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27691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5113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812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354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308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8521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9544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962209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6639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59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702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5620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720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2982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9586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10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9903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8293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42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6352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952069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378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05836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1882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3506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2020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8015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6713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176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675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0779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128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343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9734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052658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55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764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114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5718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4782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5098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89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9566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438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1211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3695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0206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5827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72496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4862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8109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706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3475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16390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290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404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90729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7632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0000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02634"/>
          </a:xfrm>
        </p:spPr>
        <p:txBody>
          <a:bodyPr vert="eaVert"/>
          <a:lstStyle>
            <a:lvl1pPr>
              <a:defRPr>
                <a:solidFill>
                  <a:srgbClr val="F5827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9"/>
            <a:ext cx="6019800" cy="5602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079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7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827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2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8.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C5F2D166-B89F-370D-2A7E-BC0AC5325480}"/>
              </a:ext>
            </a:extLst>
          </p:cNvPr>
          <p:cNvSpPr txBox="1">
            <a:spLocks noChangeArrowheads="1"/>
          </p:cNvSpPr>
          <p:nvPr userDrawn="1"/>
        </p:nvSpPr>
        <p:spPr bwMode="auto">
          <a:xfrm>
            <a:off x="1403350" y="3573463"/>
            <a:ext cx="6840538" cy="83026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4800">
                <a:solidFill>
                  <a:schemeClr val="bg1"/>
                </a:solidFill>
                <a:latin typeface="Arial" pitchFamily="34" charset="0"/>
              </a:rPr>
              <a:t>INSERT TITLE HERE</a:t>
            </a:r>
          </a:p>
        </p:txBody>
      </p:sp>
      <p:pic>
        <p:nvPicPr>
          <p:cNvPr id="1027" name="Picture 7">
            <a:extLst>
              <a:ext uri="{FF2B5EF4-FFF2-40B4-BE49-F238E27FC236}">
                <a16:creationId xmlns:a16="http://schemas.microsoft.com/office/drawing/2014/main" id="{ABF4FF49-E3BE-276F-B406-8745794674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1123950"/>
            <a:ext cx="3492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6AC7078-4A67-7267-ED93-5188EE6F832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4577119C-9A18-651F-53CC-FEA8A9CB9832}"/>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descr="U:\Branding\2017 Brand Refresh\Logos\WW icon and texture\Transparent\WW-Icon-Texture-Coral-CMYK.png">
            <a:extLst>
              <a:ext uri="{FF2B5EF4-FFF2-40B4-BE49-F238E27FC236}">
                <a16:creationId xmlns:a16="http://schemas.microsoft.com/office/drawing/2014/main" id="{853CE62F-C117-1101-A960-B7DD91EA6B0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8488" y="5949950"/>
            <a:ext cx="1997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a:extLst>
              <a:ext uri="{FF2B5EF4-FFF2-40B4-BE49-F238E27FC236}">
                <a16:creationId xmlns:a16="http://schemas.microsoft.com/office/drawing/2014/main" id="{269036C9-52DB-1169-5768-C9418EB2122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7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l" rtl="0" eaLnBrk="0" fontAlgn="base" hangingPunct="0">
        <a:spcBef>
          <a:spcPct val="0"/>
        </a:spcBef>
        <a:spcAft>
          <a:spcPct val="0"/>
        </a:spcAft>
        <a:defRPr sz="4400" b="1" kern="1200">
          <a:solidFill>
            <a:srgbClr val="F58273"/>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rgbClr val="F58273"/>
          </a:solidFill>
          <a:latin typeface="Arial" pitchFamily="34" charset="0"/>
          <a:cs typeface="Arial" pitchFamily="34" charset="0"/>
        </a:defRPr>
      </a:lvl2pPr>
      <a:lvl3pPr algn="l" rtl="0" eaLnBrk="0" fontAlgn="base" hangingPunct="0">
        <a:spcBef>
          <a:spcPct val="0"/>
        </a:spcBef>
        <a:spcAft>
          <a:spcPct val="0"/>
        </a:spcAft>
        <a:defRPr sz="4400" b="1">
          <a:solidFill>
            <a:srgbClr val="F58273"/>
          </a:solidFill>
          <a:latin typeface="Arial" pitchFamily="34" charset="0"/>
          <a:cs typeface="Arial" pitchFamily="34" charset="0"/>
        </a:defRPr>
      </a:lvl3pPr>
      <a:lvl4pPr algn="l" rtl="0" eaLnBrk="0" fontAlgn="base" hangingPunct="0">
        <a:spcBef>
          <a:spcPct val="0"/>
        </a:spcBef>
        <a:spcAft>
          <a:spcPct val="0"/>
        </a:spcAft>
        <a:defRPr sz="4400" b="1">
          <a:solidFill>
            <a:srgbClr val="F58273"/>
          </a:solidFill>
          <a:latin typeface="Arial" pitchFamily="34" charset="0"/>
          <a:cs typeface="Arial" pitchFamily="34" charset="0"/>
        </a:defRPr>
      </a:lvl4pPr>
      <a:lvl5pPr algn="l" rtl="0" eaLnBrk="0" fontAlgn="base" hangingPunct="0">
        <a:spcBef>
          <a:spcPct val="0"/>
        </a:spcBef>
        <a:spcAft>
          <a:spcPct val="0"/>
        </a:spcAft>
        <a:defRPr sz="4400" b="1">
          <a:solidFill>
            <a:srgbClr val="F58273"/>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5164F73E-2B96-03F7-AFC0-4CB8E69980B9}"/>
              </a:ext>
            </a:extLst>
          </p:cNvPr>
          <p:cNvPicPr>
            <a:picLocks noChangeAspect="1"/>
          </p:cNvPicPr>
          <p:nvPr userDrawn="1"/>
        </p:nvPicPr>
        <p:blipFill>
          <a:blip r:embed="rId3">
            <a:extLst>
              <a:ext uri="{28A0092B-C50C-407E-A947-70E740481C1C}">
                <a14:useLocalDpi xmlns:a14="http://schemas.microsoft.com/office/drawing/2010/main" val="0"/>
              </a:ext>
            </a:extLst>
          </a:blip>
          <a:srcRect l="1582" b="7797"/>
          <a:stretch>
            <a:fillRect/>
          </a:stretch>
        </p:blipFill>
        <p:spPr bwMode="auto">
          <a:xfrm>
            <a:off x="0" y="5589588"/>
            <a:ext cx="67500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1A7FF274-4E9A-698D-8D28-D92AD3476012}"/>
              </a:ext>
            </a:extLst>
          </p:cNvPr>
          <p:cNvPicPr>
            <a:picLocks noChangeAspect="1"/>
          </p:cNvPicPr>
          <p:nvPr userDrawn="1"/>
        </p:nvPicPr>
        <p:blipFill>
          <a:blip r:embed="rId4">
            <a:extLst>
              <a:ext uri="{28A0092B-C50C-407E-A947-70E740481C1C}">
                <a14:useLocalDpi xmlns:a14="http://schemas.microsoft.com/office/drawing/2010/main" val="0"/>
              </a:ext>
            </a:extLst>
          </a:blip>
          <a:srcRect t="-2" r="63783" b="6587"/>
          <a:stretch>
            <a:fillRect/>
          </a:stretch>
        </p:blipFill>
        <p:spPr bwMode="auto">
          <a:xfrm>
            <a:off x="6659563" y="5572125"/>
            <a:ext cx="2484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a:extLst>
              <a:ext uri="{FF2B5EF4-FFF2-40B4-BE49-F238E27FC236}">
                <a16:creationId xmlns:a16="http://schemas.microsoft.com/office/drawing/2014/main" id="{56EC0157-6274-E08F-DC47-BBC5D28A7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84300" y="836613"/>
            <a:ext cx="6375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0CB0E546-0D95-4B03-E5CE-3A8B319C7AC2}"/>
              </a:ext>
            </a:extLst>
          </p:cNvPr>
          <p:cNvSpPr txBox="1">
            <a:spLocks noChangeArrowheads="1"/>
          </p:cNvSpPr>
          <p:nvPr userDrawn="1"/>
        </p:nvSpPr>
        <p:spPr bwMode="auto">
          <a:xfrm>
            <a:off x="2014538" y="5657850"/>
            <a:ext cx="5113337" cy="12001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GB" altLang="en-US" sz="2400" b="1" dirty="0">
                <a:solidFill>
                  <a:schemeClr val="bg1"/>
                </a:solidFill>
              </a:rPr>
              <a:t>winstonswish.org</a:t>
            </a:r>
          </a:p>
          <a:p>
            <a:pPr algn="ctr" eaLnBrk="1" hangingPunct="1">
              <a:defRPr/>
            </a:pPr>
            <a:r>
              <a:rPr lang="en-GB" altLang="en-US" sz="2400" b="1" dirty="0">
                <a:solidFill>
                  <a:schemeClr val="bg1"/>
                </a:solidFill>
              </a:rPr>
              <a:t>info@winstonswish.org</a:t>
            </a:r>
          </a:p>
          <a:p>
            <a:pPr algn="ctr" eaLnBrk="1" hangingPunct="1">
              <a:defRPr/>
            </a:pPr>
            <a:r>
              <a:rPr lang="en-GB" altLang="en-US" sz="2400" b="1" dirty="0">
                <a:solidFill>
                  <a:schemeClr val="bg1"/>
                </a:solidFill>
              </a:rPr>
              <a:t>Freephone Helpline: 08088 020 021</a:t>
            </a:r>
          </a:p>
        </p:txBody>
      </p:sp>
    </p:spTree>
  </p:cSld>
  <p:clrMap bg1="lt1" tx1="dk1" bg2="lt2" tx2="dk2" accent1="accent1" accent2="accent2" accent3="accent3" accent4="accent4" accent5="accent5" accent6="accent6" hlink="hlink" folHlink="folHlink"/>
  <p:sldLayoutIdLst>
    <p:sldLayoutId id="214748472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9927DC6-CA4B-D101-F362-BA30387628C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91C636DC-C190-10D9-EE28-D4B5D926512A}"/>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4100" name="Picture 3">
            <a:extLst>
              <a:ext uri="{FF2B5EF4-FFF2-40B4-BE49-F238E27FC236}">
                <a16:creationId xmlns:a16="http://schemas.microsoft.com/office/drawing/2014/main" id="{2B441A26-8310-F388-7224-E70E70E486F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a:extLst>
              <a:ext uri="{FF2B5EF4-FFF2-40B4-BE49-F238E27FC236}">
                <a16:creationId xmlns:a16="http://schemas.microsoft.com/office/drawing/2014/main" id="{8BD5CE4B-B653-9FDA-2255-D306ECA92CA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 id="2147484732" r:id="rId12"/>
  </p:sldLayoutIdLst>
  <p:txStyles>
    <p:titleStyle>
      <a:lvl1pPr algn="l" rtl="0" eaLnBrk="0" fontAlgn="base" hangingPunct="0">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bg1"/>
          </a:solidFill>
          <a:latin typeface="Arial" pitchFamily="34" charset="0"/>
          <a:cs typeface="Arial" pitchFamily="34" charset="0"/>
        </a:defRPr>
      </a:lvl2pPr>
      <a:lvl3pPr algn="l" rtl="0" eaLnBrk="0" fontAlgn="base" hangingPunct="0">
        <a:spcBef>
          <a:spcPct val="0"/>
        </a:spcBef>
        <a:spcAft>
          <a:spcPct val="0"/>
        </a:spcAft>
        <a:defRPr sz="4400" b="1">
          <a:solidFill>
            <a:schemeClr val="bg1"/>
          </a:solidFill>
          <a:latin typeface="Arial" pitchFamily="34" charset="0"/>
          <a:cs typeface="Arial" pitchFamily="34" charset="0"/>
        </a:defRPr>
      </a:lvl3pPr>
      <a:lvl4pPr algn="l" rtl="0" eaLnBrk="0" fontAlgn="base" hangingPunct="0">
        <a:spcBef>
          <a:spcPct val="0"/>
        </a:spcBef>
        <a:spcAft>
          <a:spcPct val="0"/>
        </a:spcAft>
        <a:defRPr sz="4400" b="1">
          <a:solidFill>
            <a:schemeClr val="bg1"/>
          </a:solidFill>
          <a:latin typeface="Arial" pitchFamily="34" charset="0"/>
          <a:cs typeface="Arial" pitchFamily="34" charset="0"/>
        </a:defRPr>
      </a:lvl4pPr>
      <a:lvl5pPr algn="l"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87B71678-9004-C5EF-64CC-D148D27B67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5820D25F-96AD-1D75-7DBF-1A611EAF2243}"/>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5124" name="Picture 3">
            <a:extLst>
              <a:ext uri="{FF2B5EF4-FFF2-40B4-BE49-F238E27FC236}">
                <a16:creationId xmlns:a16="http://schemas.microsoft.com/office/drawing/2014/main" id="{E3FBCE87-A1FC-DAB8-7034-CDB4CD0D4CE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a:extLst>
              <a:ext uri="{FF2B5EF4-FFF2-40B4-BE49-F238E27FC236}">
                <a16:creationId xmlns:a16="http://schemas.microsoft.com/office/drawing/2014/main" id="{01C10B2D-629F-D6C7-5A53-4400D3AA10E9}"/>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744" r:id="rId12"/>
  </p:sldLayoutIdLst>
  <p:txStyles>
    <p:titleStyle>
      <a:lvl1pPr algn="l" rtl="0" eaLnBrk="0" fontAlgn="base" hangingPunct="0">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bg1"/>
          </a:solidFill>
          <a:latin typeface="Arial" pitchFamily="34" charset="0"/>
          <a:cs typeface="Arial" pitchFamily="34" charset="0"/>
        </a:defRPr>
      </a:lvl2pPr>
      <a:lvl3pPr algn="l" rtl="0" eaLnBrk="0" fontAlgn="base" hangingPunct="0">
        <a:spcBef>
          <a:spcPct val="0"/>
        </a:spcBef>
        <a:spcAft>
          <a:spcPct val="0"/>
        </a:spcAft>
        <a:defRPr sz="4400" b="1">
          <a:solidFill>
            <a:schemeClr val="bg1"/>
          </a:solidFill>
          <a:latin typeface="Arial" pitchFamily="34" charset="0"/>
          <a:cs typeface="Arial" pitchFamily="34" charset="0"/>
        </a:defRPr>
      </a:lvl3pPr>
      <a:lvl4pPr algn="l" rtl="0" eaLnBrk="0" fontAlgn="base" hangingPunct="0">
        <a:spcBef>
          <a:spcPct val="0"/>
        </a:spcBef>
        <a:spcAft>
          <a:spcPct val="0"/>
        </a:spcAft>
        <a:defRPr sz="4400" b="1">
          <a:solidFill>
            <a:schemeClr val="bg1"/>
          </a:solidFill>
          <a:latin typeface="Arial" pitchFamily="34" charset="0"/>
          <a:cs typeface="Arial" pitchFamily="34" charset="0"/>
        </a:defRPr>
      </a:lvl4pPr>
      <a:lvl5pPr algn="l"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2E462729-3C9D-C279-3D33-00617B5C77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47" name="Text Placeholder 2">
            <a:extLst>
              <a:ext uri="{FF2B5EF4-FFF2-40B4-BE49-F238E27FC236}">
                <a16:creationId xmlns:a16="http://schemas.microsoft.com/office/drawing/2014/main" id="{78F28DEC-35EB-341A-917C-B1F4FDA24634}"/>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6148" name="Picture 3">
            <a:extLst>
              <a:ext uri="{FF2B5EF4-FFF2-40B4-BE49-F238E27FC236}">
                <a16:creationId xmlns:a16="http://schemas.microsoft.com/office/drawing/2014/main" id="{76EBDFB5-8B3D-B41D-5002-E3D2B21B73A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8AAD0186-9EDC-4210-345A-4F2C8F941D49}"/>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Lst>
  <p:txStyles>
    <p:titleStyle>
      <a:lvl1pPr algn="l" rtl="0" eaLnBrk="0" fontAlgn="base" hangingPunct="0">
        <a:spcBef>
          <a:spcPct val="0"/>
        </a:spcBef>
        <a:spcAft>
          <a:spcPct val="0"/>
        </a:spcAft>
        <a:defRPr sz="4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bg1"/>
          </a:solidFill>
          <a:latin typeface="Arial" pitchFamily="34" charset="0"/>
          <a:cs typeface="Arial" pitchFamily="34" charset="0"/>
        </a:defRPr>
      </a:lvl2pPr>
      <a:lvl3pPr algn="l" rtl="0" eaLnBrk="0" fontAlgn="base" hangingPunct="0">
        <a:spcBef>
          <a:spcPct val="0"/>
        </a:spcBef>
        <a:spcAft>
          <a:spcPct val="0"/>
        </a:spcAft>
        <a:defRPr sz="4400" b="1">
          <a:solidFill>
            <a:schemeClr val="bg1"/>
          </a:solidFill>
          <a:latin typeface="Arial" pitchFamily="34" charset="0"/>
          <a:cs typeface="Arial" pitchFamily="34" charset="0"/>
        </a:defRPr>
      </a:lvl3pPr>
      <a:lvl4pPr algn="l" rtl="0" eaLnBrk="0" fontAlgn="base" hangingPunct="0">
        <a:spcBef>
          <a:spcPct val="0"/>
        </a:spcBef>
        <a:spcAft>
          <a:spcPct val="0"/>
        </a:spcAft>
        <a:defRPr sz="4400" b="1">
          <a:solidFill>
            <a:schemeClr val="bg1"/>
          </a:solidFill>
          <a:latin typeface="Arial" pitchFamily="34" charset="0"/>
          <a:cs typeface="Arial" pitchFamily="34" charset="0"/>
        </a:defRPr>
      </a:lvl4pPr>
      <a:lvl5pPr algn="l"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FFA184B2-D459-0631-AC4B-A712A391EF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a:extLst>
              <a:ext uri="{FF2B5EF4-FFF2-40B4-BE49-F238E27FC236}">
                <a16:creationId xmlns:a16="http://schemas.microsoft.com/office/drawing/2014/main" id="{3D2782F4-0CB3-E08A-C829-C6775A72B839}"/>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3">
            <a:extLst>
              <a:ext uri="{FF2B5EF4-FFF2-40B4-BE49-F238E27FC236}">
                <a16:creationId xmlns:a16="http://schemas.microsoft.com/office/drawing/2014/main" id="{2CFFF9A1-7CCD-A0A4-B0FE-F093B44C505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5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F5E3D4C4-F70E-501A-276B-D22C15DEEA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92950" y="5972175"/>
            <a:ext cx="1871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Lst>
  <p:txStyles>
    <p:title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itchFamily="34" charset="0"/>
          <a:cs typeface="Arial" pitchFamily="34" charset="0"/>
        </a:defRPr>
      </a:lvl2pPr>
      <a:lvl3pPr algn="l" rtl="0" eaLnBrk="0" fontAlgn="base" hangingPunct="0">
        <a:spcBef>
          <a:spcPct val="0"/>
        </a:spcBef>
        <a:spcAft>
          <a:spcPct val="0"/>
        </a:spcAft>
        <a:defRPr sz="4400" b="1">
          <a:solidFill>
            <a:schemeClr val="tx1"/>
          </a:solidFill>
          <a:latin typeface="Arial" pitchFamily="34" charset="0"/>
          <a:cs typeface="Arial" pitchFamily="34" charset="0"/>
        </a:defRPr>
      </a:lvl3pPr>
      <a:lvl4pPr algn="l" rtl="0" eaLnBrk="0" fontAlgn="base" hangingPunct="0">
        <a:spcBef>
          <a:spcPct val="0"/>
        </a:spcBef>
        <a:spcAft>
          <a:spcPct val="0"/>
        </a:spcAft>
        <a:defRPr sz="4400" b="1">
          <a:solidFill>
            <a:schemeClr val="tx1"/>
          </a:solidFill>
          <a:latin typeface="Arial" pitchFamily="34" charset="0"/>
          <a:cs typeface="Arial" pitchFamily="34" charset="0"/>
        </a:defRPr>
      </a:lvl4pPr>
      <a:lvl5pPr algn="l" rtl="0" eaLnBrk="0" fontAlgn="base" hangingPunct="0">
        <a:spcBef>
          <a:spcPct val="0"/>
        </a:spcBef>
        <a:spcAft>
          <a:spcPct val="0"/>
        </a:spcAft>
        <a:defRPr sz="4400" b="1">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7FA2AA22-9DA6-8438-10B6-D686BB61EA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5" name="Text Placeholder 2">
            <a:extLst>
              <a:ext uri="{FF2B5EF4-FFF2-40B4-BE49-F238E27FC236}">
                <a16:creationId xmlns:a16="http://schemas.microsoft.com/office/drawing/2014/main" id="{F3BBABAA-7457-144C-7C90-E3E86554B40D}"/>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8196" name="Picture 2" descr="U:\Branding\2017 Brand Refresh\Logos\WW icon and texture\Transparent\WW-Icon-Texture-Coral-CMYK.png">
            <a:extLst>
              <a:ext uri="{FF2B5EF4-FFF2-40B4-BE49-F238E27FC236}">
                <a16:creationId xmlns:a16="http://schemas.microsoft.com/office/drawing/2014/main" id="{DF7A5FCD-C01B-DA44-A6B4-DC9C4E3532A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8488" y="5949950"/>
            <a:ext cx="1997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a:extLst>
              <a:ext uri="{FF2B5EF4-FFF2-40B4-BE49-F238E27FC236}">
                <a16:creationId xmlns:a16="http://schemas.microsoft.com/office/drawing/2014/main" id="{A50CDCD6-209C-8E1B-C008-914F638E132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81725"/>
            <a:ext cx="347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l" rtl="0" eaLnBrk="0" fontAlgn="base" hangingPunct="0">
        <a:spcBef>
          <a:spcPct val="0"/>
        </a:spcBef>
        <a:spcAft>
          <a:spcPct val="0"/>
        </a:spcAft>
        <a:defRPr sz="4400" b="1" kern="1200">
          <a:solidFill>
            <a:srgbClr val="F58273"/>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rgbClr val="F58273"/>
          </a:solidFill>
          <a:latin typeface="Arial" pitchFamily="34" charset="0"/>
          <a:cs typeface="Arial" pitchFamily="34" charset="0"/>
        </a:defRPr>
      </a:lvl2pPr>
      <a:lvl3pPr algn="l" rtl="0" eaLnBrk="0" fontAlgn="base" hangingPunct="0">
        <a:spcBef>
          <a:spcPct val="0"/>
        </a:spcBef>
        <a:spcAft>
          <a:spcPct val="0"/>
        </a:spcAft>
        <a:defRPr sz="4400" b="1">
          <a:solidFill>
            <a:srgbClr val="F58273"/>
          </a:solidFill>
          <a:latin typeface="Arial" pitchFamily="34" charset="0"/>
          <a:cs typeface="Arial" pitchFamily="34" charset="0"/>
        </a:defRPr>
      </a:lvl3pPr>
      <a:lvl4pPr algn="l" rtl="0" eaLnBrk="0" fontAlgn="base" hangingPunct="0">
        <a:spcBef>
          <a:spcPct val="0"/>
        </a:spcBef>
        <a:spcAft>
          <a:spcPct val="0"/>
        </a:spcAft>
        <a:defRPr sz="4400" b="1">
          <a:solidFill>
            <a:srgbClr val="F58273"/>
          </a:solidFill>
          <a:latin typeface="Arial" pitchFamily="34" charset="0"/>
          <a:cs typeface="Arial" pitchFamily="34" charset="0"/>
        </a:defRPr>
      </a:lvl4pPr>
      <a:lvl5pPr algn="l" rtl="0" eaLnBrk="0" fontAlgn="base" hangingPunct="0">
        <a:spcBef>
          <a:spcPct val="0"/>
        </a:spcBef>
        <a:spcAft>
          <a:spcPct val="0"/>
        </a:spcAft>
        <a:defRPr sz="4400" b="1">
          <a:solidFill>
            <a:srgbClr val="F58273"/>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7.xml"/><Relationship Id="rId1" Type="http://schemas.openxmlformats.org/officeDocument/2006/relationships/video" Target="https://www.youtube.com/embed/cK1LdvpglsE?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jjkYHr94wnc?feature=oembed" TargetMode="Externa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video" Target="https://www.youtube.com/embed/IbBQ4lqXT8I?feature=oembed"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063D289-E05B-CA3F-FB33-576610F14C56}"/>
              </a:ext>
            </a:extLst>
          </p:cNvPr>
          <p:cNvSpPr>
            <a:spLocks noGrp="1"/>
          </p:cNvSpPr>
          <p:nvPr>
            <p:ph type="ctrTitle"/>
          </p:nvPr>
        </p:nvSpPr>
        <p:spPr>
          <a:xfrm>
            <a:off x="884238" y="560388"/>
            <a:ext cx="8018462" cy="1470025"/>
          </a:xfrm>
        </p:spPr>
        <p:txBody>
          <a:bodyPr/>
          <a:lstStyle/>
          <a:p>
            <a:pPr algn="ctr" eaLnBrk="1" hangingPunct="1"/>
            <a:r>
              <a:rPr lang="en-GB" altLang="en-US">
                <a:solidFill>
                  <a:srgbClr val="002060"/>
                </a:solidFill>
              </a:rPr>
              <a:t>Learning about Bereavement, Loss and Grief</a:t>
            </a:r>
          </a:p>
        </p:txBody>
      </p:sp>
      <p:pic>
        <p:nvPicPr>
          <p:cNvPr id="82947" name="Picture 2" descr="U:\Branding\2017 Brand Refresh\Logos\Primary logo\PNG\WW-Anton-Textured-Logo-Black-White-RGB-Tagline.png">
            <a:extLst>
              <a:ext uri="{FF2B5EF4-FFF2-40B4-BE49-F238E27FC236}">
                <a16:creationId xmlns:a16="http://schemas.microsoft.com/office/drawing/2014/main" id="{EF523BAD-FCB9-6F17-88E9-0DF5243C2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307013"/>
            <a:ext cx="1830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1">
            <a:extLst>
              <a:ext uri="{FF2B5EF4-FFF2-40B4-BE49-F238E27FC236}">
                <a16:creationId xmlns:a16="http://schemas.microsoft.com/office/drawing/2014/main" id="{C6E03AA6-7C3C-08B3-9B50-E7781D5B3FD1}"/>
              </a:ext>
            </a:extLst>
          </p:cNvPr>
          <p:cNvSpPr>
            <a:spLocks noChangeArrowheads="1"/>
          </p:cNvSpPr>
          <p:nvPr/>
        </p:nvSpPr>
        <p:spPr bwMode="auto">
          <a:xfrm>
            <a:off x="2430463" y="2413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a:solidFill>
                  <a:srgbClr val="000000"/>
                </a:solidFill>
              </a:rPr>
              <a:t>Lesson resource for P1</a:t>
            </a:r>
          </a:p>
          <a:p>
            <a:pPr algn="ctr">
              <a:spcBef>
                <a:spcPct val="0"/>
              </a:spcBef>
              <a:buFontTx/>
              <a:buNone/>
            </a:pPr>
            <a:r>
              <a:rPr lang="en-GB" altLang="en-US" b="1">
                <a:solidFill>
                  <a:srgbClr val="31859C"/>
                </a:solidFill>
                <a:latin typeface="Comic Sans MS" panose="030F0702030302020204" pitchFamily="66" charset="0"/>
              </a:rPr>
              <a:t>Learn</a:t>
            </a:r>
          </a:p>
          <a:p>
            <a:pPr algn="ctr">
              <a:spcBef>
                <a:spcPct val="0"/>
              </a:spcBef>
              <a:buFontTx/>
              <a:buNone/>
            </a:pPr>
            <a:endParaRPr lang="en-GB" altLang="en-US" sz="1800">
              <a:solidFill>
                <a:srgbClr val="FFFFFF"/>
              </a:solidFill>
              <a:latin typeface="Calibri" panose="020F0502020204030204" pitchFamily="34" charset="0"/>
            </a:endParaRPr>
          </a:p>
          <a:p>
            <a:pPr algn="ctr">
              <a:spcBef>
                <a:spcPct val="0"/>
              </a:spcBef>
              <a:buFontTx/>
              <a:buNone/>
            </a:pPr>
            <a:endParaRPr lang="en-GB" altLang="en-US" sz="1800">
              <a:solidFill>
                <a:srgbClr val="FFFFFF"/>
              </a:solidFill>
              <a:latin typeface="Calibri" panose="020F0502020204030204" pitchFamily="34" charset="0"/>
            </a:endParaRPr>
          </a:p>
        </p:txBody>
      </p:sp>
      <p:sp>
        <p:nvSpPr>
          <p:cNvPr id="82949" name="TextBox 1">
            <a:extLst>
              <a:ext uri="{FF2B5EF4-FFF2-40B4-BE49-F238E27FC236}">
                <a16:creationId xmlns:a16="http://schemas.microsoft.com/office/drawing/2014/main" id="{4D7F3074-A673-DD0D-8E5A-D9AADF6F6992}"/>
              </a:ext>
            </a:extLst>
          </p:cNvPr>
          <p:cNvSpPr txBox="1">
            <a:spLocks noChangeArrowheads="1"/>
          </p:cNvSpPr>
          <p:nvPr/>
        </p:nvSpPr>
        <p:spPr bwMode="auto">
          <a:xfrm>
            <a:off x="1042988" y="404177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800" b="1">
                <a:solidFill>
                  <a:srgbClr val="000000"/>
                </a:solidFill>
                <a:latin typeface="Comic Sans MS" panose="030F0702030302020204" pitchFamily="66" charset="0"/>
              </a:rPr>
              <a:t>East Renfrewshire Bereavement, Loss and Grief Team</a:t>
            </a:r>
          </a:p>
          <a:p>
            <a:pPr algn="ctr">
              <a:spcBef>
                <a:spcPct val="0"/>
              </a:spcBef>
              <a:buFontTx/>
              <a:buNone/>
            </a:pPr>
            <a:r>
              <a:rPr lang="en-GB" altLang="en-US" sz="1800" b="1">
                <a:solidFill>
                  <a:srgbClr val="000000"/>
                </a:solidFill>
                <a:latin typeface="Comic Sans MS" panose="030F0702030302020204" pitchFamily="66" charset="0"/>
              </a:rPr>
              <a:t>With thanks to Winston’s Wish</a:t>
            </a:r>
          </a:p>
        </p:txBody>
      </p:sp>
      <p:pic>
        <p:nvPicPr>
          <p:cNvPr id="82950" name="Picture 1">
            <a:extLst>
              <a:ext uri="{FF2B5EF4-FFF2-40B4-BE49-F238E27FC236}">
                <a16:creationId xmlns:a16="http://schemas.microsoft.com/office/drawing/2014/main" id="{55F81DA4-EED7-ECC6-6D8A-B50BB2E256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883150"/>
            <a:ext cx="145573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2">
            <a:extLst>
              <a:ext uri="{FF2B5EF4-FFF2-40B4-BE49-F238E27FC236}">
                <a16:creationId xmlns:a16="http://schemas.microsoft.com/office/drawing/2014/main" id="{D1641FD7-A1DE-8483-3D55-1A0C835A65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83150"/>
            <a:ext cx="46577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149A1E52-6EDF-5AEA-968A-961FF44D184F}"/>
              </a:ext>
            </a:extLst>
          </p:cNvPr>
          <p:cNvSpPr>
            <a:spLocks noGrp="1"/>
          </p:cNvSpPr>
          <p:nvPr>
            <p:ph type="title" idx="4294967295"/>
          </p:nvPr>
        </p:nvSpPr>
        <p:spPr>
          <a:xfrm>
            <a:off x="324360" y="315913"/>
            <a:ext cx="8093075" cy="993775"/>
          </a:xfrm>
        </p:spPr>
        <p:txBody>
          <a:bodyPr/>
          <a:lstStyle/>
          <a:p>
            <a:r>
              <a:rPr lang="en-GB" altLang="en-US">
                <a:solidFill>
                  <a:srgbClr val="002060"/>
                </a:solidFill>
              </a:rPr>
              <a:t>Feeling Happy</a:t>
            </a:r>
          </a:p>
        </p:txBody>
      </p:sp>
      <p:sp>
        <p:nvSpPr>
          <p:cNvPr id="3" name="Content Placeholder 2">
            <a:extLst>
              <a:ext uri="{FF2B5EF4-FFF2-40B4-BE49-F238E27FC236}">
                <a16:creationId xmlns:a16="http://schemas.microsoft.com/office/drawing/2014/main" id="{23FD5343-1CE9-4505-C77D-52A2FCDD9A90}"/>
              </a:ext>
            </a:extLst>
          </p:cNvPr>
          <p:cNvSpPr>
            <a:spLocks noGrp="1"/>
          </p:cNvSpPr>
          <p:nvPr>
            <p:ph sz="half" idx="4294967295"/>
          </p:nvPr>
        </p:nvSpPr>
        <p:spPr>
          <a:xfrm>
            <a:off x="323850" y="1165225"/>
            <a:ext cx="8686800" cy="1150938"/>
          </a:xfrm>
        </p:spPr>
        <p:txBody>
          <a:bodyPr>
            <a:normAutofit/>
          </a:bodyPr>
          <a:lstStyle/>
          <a:p>
            <a:pPr marL="0" indent="0">
              <a:buNone/>
              <a:defRPr/>
            </a:pPr>
            <a:r>
              <a:rPr lang="en-GB" dirty="0">
                <a:latin typeface="Verdana Pro"/>
                <a:cs typeface="Arial"/>
              </a:rPr>
              <a:t>When you feel sad, do something that makes you happy. </a:t>
            </a:r>
            <a:endParaRPr lang="en-GB" dirty="0">
              <a:latin typeface="Verdana Pro" panose="020B0604030504040204" pitchFamily="34" charset="0"/>
            </a:endParaRP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p:txBody>
      </p:sp>
      <p:sp>
        <p:nvSpPr>
          <p:cNvPr id="9" name="Heart 8">
            <a:extLst>
              <a:ext uri="{FF2B5EF4-FFF2-40B4-BE49-F238E27FC236}">
                <a16:creationId xmlns:a16="http://schemas.microsoft.com/office/drawing/2014/main" id="{D7F75062-091A-0546-D4C3-FA142D13C60B}"/>
              </a:ext>
            </a:extLst>
          </p:cNvPr>
          <p:cNvSpPr/>
          <p:nvPr/>
        </p:nvSpPr>
        <p:spPr>
          <a:xfrm>
            <a:off x="8467725" y="1985963"/>
            <a:ext cx="144463" cy="144462"/>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grpSp>
        <p:nvGrpSpPr>
          <p:cNvPr id="95237" name="Group 11">
            <a:extLst>
              <a:ext uri="{FF2B5EF4-FFF2-40B4-BE49-F238E27FC236}">
                <a16:creationId xmlns:a16="http://schemas.microsoft.com/office/drawing/2014/main" id="{9046F40F-175E-2D11-726C-F039F846697D}"/>
              </a:ext>
            </a:extLst>
          </p:cNvPr>
          <p:cNvGrpSpPr>
            <a:grpSpLocks/>
          </p:cNvGrpSpPr>
          <p:nvPr/>
        </p:nvGrpSpPr>
        <p:grpSpPr bwMode="auto">
          <a:xfrm rot="1258302">
            <a:off x="4486239" y="2145853"/>
            <a:ext cx="4273310" cy="2944003"/>
            <a:chOff x="1598004" y="4172682"/>
            <a:chExt cx="2130590" cy="1835481"/>
          </a:xfrm>
        </p:grpSpPr>
        <p:sp>
          <p:nvSpPr>
            <p:cNvPr id="13" name="Oval Callout 12">
              <a:extLst>
                <a:ext uri="{FF2B5EF4-FFF2-40B4-BE49-F238E27FC236}">
                  <a16:creationId xmlns:a16="http://schemas.microsoft.com/office/drawing/2014/main" id="{E24323CC-2594-18DF-86A5-1C721A6CAC2A}"/>
                </a:ext>
              </a:extLst>
            </p:cNvPr>
            <p:cNvSpPr/>
            <p:nvPr/>
          </p:nvSpPr>
          <p:spPr>
            <a:xfrm>
              <a:off x="1598004" y="4172682"/>
              <a:ext cx="2130590" cy="1835481"/>
            </a:xfrm>
            <a:prstGeom prst="wedgeEllipseCallout">
              <a:avLst>
                <a:gd name="adj1" fmla="val 36999"/>
                <a:gd name="adj2" fmla="val -98575"/>
              </a:avLst>
            </a:prstGeom>
            <a:solidFill>
              <a:srgbClr val="FFC36E"/>
            </a:solidFill>
            <a:ln>
              <a:solidFill>
                <a:srgbClr val="FFC3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240" name="TextBox 13">
              <a:extLst>
                <a:ext uri="{FF2B5EF4-FFF2-40B4-BE49-F238E27FC236}">
                  <a16:creationId xmlns:a16="http://schemas.microsoft.com/office/drawing/2014/main" id="{89721FCC-3E5B-039D-E42F-A1FED07D6147}"/>
                </a:ext>
              </a:extLst>
            </p:cNvPr>
            <p:cNvSpPr txBox="1">
              <a:spLocks noChangeArrowheads="1"/>
            </p:cNvSpPr>
            <p:nvPr/>
          </p:nvSpPr>
          <p:spPr bwMode="auto">
            <a:xfrm>
              <a:off x="1966939" y="4483340"/>
              <a:ext cx="1604379" cy="86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800" dirty="0">
                  <a:latin typeface="Arial"/>
                  <a:cs typeface="Arial"/>
                </a:rPr>
                <a:t>I</a:t>
              </a:r>
              <a:r>
                <a:rPr lang="en-GB" altLang="en-US" sz="2800" b="1" dirty="0">
                  <a:latin typeface="Arial"/>
                  <a:cs typeface="Arial"/>
                </a:rPr>
                <a:t>f you feel sad, it can help to talk to someone!</a:t>
              </a:r>
              <a:endParaRPr lang="en-GB" altLang="en-US" sz="2800" b="1"/>
            </a:p>
          </p:txBody>
        </p:sp>
      </p:grpSp>
      <p:pic>
        <p:nvPicPr>
          <p:cNvPr id="2" name="Online Media 1" title="20 Kids Jokes! Funny Jokes for Children | Bounce Patrol">
            <a:hlinkClick r:id="" action="ppaction://media"/>
            <a:extLst>
              <a:ext uri="{FF2B5EF4-FFF2-40B4-BE49-F238E27FC236}">
                <a16:creationId xmlns:a16="http://schemas.microsoft.com/office/drawing/2014/main" id="{45B3B1B3-DC51-3025-1FD0-791478E2A2A7}"/>
              </a:ext>
            </a:extLst>
          </p:cNvPr>
          <p:cNvPicPr>
            <a:picLocks noRot="1" noChangeAspect="1"/>
          </p:cNvPicPr>
          <p:nvPr>
            <a:videoFile r:link="rId1"/>
          </p:nvPr>
        </p:nvPicPr>
        <p:blipFill>
          <a:blip r:embed="rId4"/>
          <a:stretch>
            <a:fillRect/>
          </a:stretch>
        </p:blipFill>
        <p:spPr>
          <a:xfrm>
            <a:off x="107950" y="3573463"/>
            <a:ext cx="5756275" cy="3252787"/>
          </a:xfrm>
          <a:prstGeom prst="rect">
            <a:avLst/>
          </a:prstGeom>
        </p:spPr>
      </p:pic>
      <p:sp>
        <p:nvSpPr>
          <p:cNvPr id="4" name="TextBox 3">
            <a:extLst>
              <a:ext uri="{FF2B5EF4-FFF2-40B4-BE49-F238E27FC236}">
                <a16:creationId xmlns:a16="http://schemas.microsoft.com/office/drawing/2014/main" id="{75D9D6AA-25C9-A1EE-3B4B-00B12BC6FDDF}"/>
              </a:ext>
            </a:extLst>
          </p:cNvPr>
          <p:cNvSpPr txBox="1"/>
          <p:nvPr/>
        </p:nvSpPr>
        <p:spPr>
          <a:xfrm>
            <a:off x="6102832" y="5101399"/>
            <a:ext cx="28971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70C0"/>
                </a:solidFill>
                <a:latin typeface="Calibri"/>
                <a:cs typeface="Arial"/>
              </a:rPr>
              <a:t>Tell us your best joke!</a:t>
            </a:r>
            <a:endParaRPr lang="en-US" sz="3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16EA4E3D-F09D-13AD-40C0-9E8391F25D1B}"/>
              </a:ext>
            </a:extLst>
          </p:cNvPr>
          <p:cNvSpPr>
            <a:spLocks noGrp="1"/>
          </p:cNvSpPr>
          <p:nvPr>
            <p:ph type="ctrTitle"/>
          </p:nvPr>
        </p:nvSpPr>
        <p:spPr>
          <a:xfrm>
            <a:off x="563563" y="633413"/>
            <a:ext cx="8016875" cy="1470025"/>
          </a:xfrm>
        </p:spPr>
        <p:txBody>
          <a:bodyPr/>
          <a:lstStyle/>
          <a:p>
            <a:pPr algn="ctr" eaLnBrk="1" hangingPunct="1"/>
            <a:r>
              <a:rPr lang="en-GB" altLang="en-US">
                <a:solidFill>
                  <a:srgbClr val="002060"/>
                </a:solidFill>
              </a:rPr>
              <a:t>Learning about Bereavement, Loss and Grief</a:t>
            </a:r>
          </a:p>
        </p:txBody>
      </p:sp>
      <p:pic>
        <p:nvPicPr>
          <p:cNvPr id="97283" name="Picture 2" descr="U:\Branding\2017 Brand Refresh\Logos\Primary logo\PNG\WW-Anton-Textured-Logo-Black-White-RGB-Tagline.png">
            <a:extLst>
              <a:ext uri="{FF2B5EF4-FFF2-40B4-BE49-F238E27FC236}">
                <a16:creationId xmlns:a16="http://schemas.microsoft.com/office/drawing/2014/main" id="{0DC8CE49-7C25-8334-0060-23E01AE11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307013"/>
            <a:ext cx="1830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1">
            <a:extLst>
              <a:ext uri="{FF2B5EF4-FFF2-40B4-BE49-F238E27FC236}">
                <a16:creationId xmlns:a16="http://schemas.microsoft.com/office/drawing/2014/main" id="{B38FC1A8-14C5-4132-947D-4CD890632734}"/>
              </a:ext>
            </a:extLst>
          </p:cNvPr>
          <p:cNvSpPr>
            <a:spLocks noChangeArrowheads="1"/>
          </p:cNvSpPr>
          <p:nvPr/>
        </p:nvSpPr>
        <p:spPr bwMode="auto">
          <a:xfrm>
            <a:off x="2430463" y="2413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a:solidFill>
                  <a:srgbClr val="000000"/>
                </a:solidFill>
              </a:rPr>
              <a:t>Lesson resource for P1</a:t>
            </a:r>
          </a:p>
          <a:p>
            <a:pPr algn="ctr">
              <a:spcBef>
                <a:spcPct val="0"/>
              </a:spcBef>
              <a:buFontTx/>
              <a:buNone/>
            </a:pPr>
            <a:r>
              <a:rPr lang="en-GB" altLang="en-US" b="1">
                <a:solidFill>
                  <a:srgbClr val="31859C"/>
                </a:solidFill>
                <a:latin typeface="Comic Sans MS" panose="030F0702030302020204" pitchFamily="66" charset="0"/>
              </a:rPr>
              <a:t>Explore</a:t>
            </a:r>
          </a:p>
          <a:p>
            <a:pPr algn="ctr">
              <a:spcBef>
                <a:spcPct val="0"/>
              </a:spcBef>
              <a:buFontTx/>
              <a:buNone/>
            </a:pPr>
            <a:endParaRPr lang="en-GB" altLang="en-US" sz="1800">
              <a:solidFill>
                <a:srgbClr val="FFFFFF"/>
              </a:solidFill>
              <a:latin typeface="Calibri" panose="020F0502020204030204" pitchFamily="34" charset="0"/>
            </a:endParaRPr>
          </a:p>
          <a:p>
            <a:pPr algn="ctr">
              <a:spcBef>
                <a:spcPct val="0"/>
              </a:spcBef>
              <a:buFontTx/>
              <a:buNone/>
            </a:pPr>
            <a:endParaRPr lang="en-GB" altLang="en-US" sz="1800">
              <a:solidFill>
                <a:srgbClr val="FFFFFF"/>
              </a:solidFill>
              <a:latin typeface="Calibri" panose="020F0502020204030204" pitchFamily="34" charset="0"/>
            </a:endParaRPr>
          </a:p>
        </p:txBody>
      </p:sp>
      <p:sp>
        <p:nvSpPr>
          <p:cNvPr id="97285" name="TextBox 1">
            <a:extLst>
              <a:ext uri="{FF2B5EF4-FFF2-40B4-BE49-F238E27FC236}">
                <a16:creationId xmlns:a16="http://schemas.microsoft.com/office/drawing/2014/main" id="{05BD5CB7-C507-10B1-36B6-172C46DE7C40}"/>
              </a:ext>
            </a:extLst>
          </p:cNvPr>
          <p:cNvSpPr txBox="1">
            <a:spLocks noChangeArrowheads="1"/>
          </p:cNvSpPr>
          <p:nvPr/>
        </p:nvSpPr>
        <p:spPr bwMode="auto">
          <a:xfrm>
            <a:off x="1042988" y="404177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800" b="1">
                <a:solidFill>
                  <a:srgbClr val="000000"/>
                </a:solidFill>
                <a:latin typeface="Comic Sans MS" panose="030F0702030302020204" pitchFamily="66" charset="0"/>
              </a:rPr>
              <a:t>East Renfrewshire Bereavement, Loss and Grief Team</a:t>
            </a:r>
          </a:p>
          <a:p>
            <a:pPr algn="ctr">
              <a:spcBef>
                <a:spcPct val="0"/>
              </a:spcBef>
              <a:buFontTx/>
              <a:buNone/>
            </a:pPr>
            <a:r>
              <a:rPr lang="en-GB" altLang="en-US" sz="1800" b="1">
                <a:solidFill>
                  <a:srgbClr val="000000"/>
                </a:solidFill>
                <a:latin typeface="Comic Sans MS" panose="030F0702030302020204" pitchFamily="66" charset="0"/>
              </a:rPr>
              <a:t>With thanks to Winston’s Wish</a:t>
            </a:r>
          </a:p>
        </p:txBody>
      </p:sp>
      <p:pic>
        <p:nvPicPr>
          <p:cNvPr id="97286" name="Picture 1">
            <a:extLst>
              <a:ext uri="{FF2B5EF4-FFF2-40B4-BE49-F238E27FC236}">
                <a16:creationId xmlns:a16="http://schemas.microsoft.com/office/drawing/2014/main" id="{55274A8E-0CAC-1EB2-B404-B859025692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883150"/>
            <a:ext cx="145573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2">
            <a:extLst>
              <a:ext uri="{FF2B5EF4-FFF2-40B4-BE49-F238E27FC236}">
                <a16:creationId xmlns:a16="http://schemas.microsoft.com/office/drawing/2014/main" id="{3428DA5A-E425-168B-F187-98B1B71D17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83150"/>
            <a:ext cx="46577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2848D37E-797E-BEB0-6EA2-F0B98CCD83F5}"/>
              </a:ext>
            </a:extLst>
          </p:cNvPr>
          <p:cNvSpPr>
            <a:spLocks noGrp="1"/>
          </p:cNvSpPr>
          <p:nvPr>
            <p:ph type="title"/>
          </p:nvPr>
        </p:nvSpPr>
        <p:spPr/>
        <p:txBody>
          <a:bodyPr/>
          <a:lstStyle/>
          <a:p>
            <a:r>
              <a:rPr lang="en-GB" altLang="en-US">
                <a:solidFill>
                  <a:srgbClr val="002060"/>
                </a:solidFill>
              </a:rPr>
              <a:t>Today’s lesson</a:t>
            </a:r>
          </a:p>
        </p:txBody>
      </p:sp>
      <p:sp>
        <p:nvSpPr>
          <p:cNvPr id="83971" name="Content Placeholder 2">
            <a:extLst>
              <a:ext uri="{FF2B5EF4-FFF2-40B4-BE49-F238E27FC236}">
                <a16:creationId xmlns:a16="http://schemas.microsoft.com/office/drawing/2014/main" id="{433ABC15-FDC5-599A-E434-932B41B54771}"/>
              </a:ext>
            </a:extLst>
          </p:cNvPr>
          <p:cNvSpPr>
            <a:spLocks noGrp="1"/>
          </p:cNvSpPr>
          <p:nvPr>
            <p:ph idx="1"/>
          </p:nvPr>
        </p:nvSpPr>
        <p:spPr>
          <a:xfrm>
            <a:off x="457200" y="1600200"/>
            <a:ext cx="5843588" cy="4205288"/>
          </a:xfrm>
        </p:spPr>
        <p:txBody>
          <a:bodyPr/>
          <a:lstStyle/>
          <a:p>
            <a:pPr>
              <a:defRPr/>
            </a:pPr>
            <a:r>
              <a:rPr lang="en-GB" altLang="en-US" dirty="0"/>
              <a:t>Today we will be thinking about change. </a:t>
            </a:r>
          </a:p>
          <a:p>
            <a:pPr marL="0" indent="0">
              <a:buFont typeface="Arial" panose="020B0604020202020204" pitchFamily="34" charset="0"/>
              <a:buNone/>
              <a:defRPr/>
            </a:pPr>
            <a:endParaRPr lang="en-GB" altLang="en-US" dirty="0"/>
          </a:p>
          <a:p>
            <a:pPr>
              <a:defRPr/>
            </a:pPr>
            <a:r>
              <a:rPr lang="en-GB" altLang="en-US" dirty="0"/>
              <a:t>Some of us may have already experienced lots of change in our lives. </a:t>
            </a:r>
          </a:p>
        </p:txBody>
      </p:sp>
      <p:pic>
        <p:nvPicPr>
          <p:cNvPr id="98308" name="Picture 6" descr="3 Reasons Why Change Is So Difficult For Some Children and How To Help Them  Through It - Child Development Institute">
            <a:extLst>
              <a:ext uri="{FF2B5EF4-FFF2-40B4-BE49-F238E27FC236}">
                <a16:creationId xmlns:a16="http://schemas.microsoft.com/office/drawing/2014/main" id="{85D7B4B9-BCC1-A6BB-B876-156189524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4638"/>
            <a:ext cx="31369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557CE5F9-075F-7F5E-D34A-F7B1264AF1E5}"/>
              </a:ext>
            </a:extLst>
          </p:cNvPr>
          <p:cNvSpPr>
            <a:spLocks noGrp="1"/>
          </p:cNvSpPr>
          <p:nvPr>
            <p:ph type="title"/>
          </p:nvPr>
        </p:nvSpPr>
        <p:spPr>
          <a:xfrm>
            <a:off x="460375" y="836613"/>
            <a:ext cx="8229600" cy="1143000"/>
          </a:xfrm>
        </p:spPr>
        <p:txBody>
          <a:bodyPr/>
          <a:lstStyle/>
          <a:p>
            <a:r>
              <a:rPr lang="en-GB" altLang="en-US">
                <a:solidFill>
                  <a:srgbClr val="002060"/>
                </a:solidFill>
              </a:rPr>
              <a:t>Recap - How can we help everyone to feel safe and valued in this lesson?</a:t>
            </a:r>
          </a:p>
        </p:txBody>
      </p:sp>
      <p:pic>
        <p:nvPicPr>
          <p:cNvPr id="99331" name="Content Placeholder 4">
            <a:extLst>
              <a:ext uri="{FF2B5EF4-FFF2-40B4-BE49-F238E27FC236}">
                <a16:creationId xmlns:a16="http://schemas.microsoft.com/office/drawing/2014/main" id="{458CC702-BABF-2EB0-64AA-7428769D26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492375"/>
            <a:ext cx="5386387" cy="38115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A55C4BE-943F-ECAA-A410-9823FA1C1838}"/>
              </a:ext>
            </a:extLst>
          </p:cNvPr>
          <p:cNvSpPr>
            <a:spLocks noGrp="1"/>
          </p:cNvSpPr>
          <p:nvPr>
            <p:ph type="title" idx="4294967295"/>
          </p:nvPr>
        </p:nvSpPr>
        <p:spPr>
          <a:xfrm>
            <a:off x="427038" y="1557338"/>
            <a:ext cx="8032750" cy="993775"/>
          </a:xfrm>
        </p:spPr>
        <p:txBody>
          <a:bodyPr/>
          <a:lstStyle/>
          <a:p>
            <a:r>
              <a:rPr lang="en-GB" altLang="en-US" sz="3200" dirty="0">
                <a:solidFill>
                  <a:srgbClr val="002060"/>
                </a:solidFill>
                <a:latin typeface="Arial"/>
                <a:cs typeface="Arial"/>
              </a:rPr>
              <a:t>The Paper Dolls</a:t>
            </a:r>
            <a:br>
              <a:rPr lang="en-GB" altLang="en-US" sz="3200" dirty="0">
                <a:solidFill>
                  <a:srgbClr val="002060"/>
                </a:solidFill>
                <a:latin typeface="Arial"/>
                <a:cs typeface="Arial"/>
              </a:rPr>
            </a:br>
            <a:r>
              <a:rPr lang="en-GB" altLang="en-US" sz="2800" b="0" dirty="0">
                <a:solidFill>
                  <a:srgbClr val="002060"/>
                </a:solidFill>
                <a:latin typeface="Arial"/>
                <a:cs typeface="Arial"/>
              </a:rPr>
              <a:t>What happened in the story?</a:t>
            </a:r>
            <a:br>
              <a:rPr lang="en-GB" altLang="en-US" sz="2800" b="0" dirty="0"/>
            </a:br>
            <a:r>
              <a:rPr lang="en-GB" altLang="en-US" sz="2800" b="0" dirty="0">
                <a:solidFill>
                  <a:srgbClr val="002060"/>
                </a:solidFill>
                <a:latin typeface="Arial"/>
                <a:cs typeface="Arial"/>
              </a:rPr>
              <a:t>How did this make you feel?</a:t>
            </a:r>
            <a:br>
              <a:rPr lang="en-GB" altLang="en-US" sz="2800" b="0" dirty="0"/>
            </a:br>
            <a:r>
              <a:rPr lang="en-GB" altLang="en-US" sz="2800" b="0" dirty="0">
                <a:solidFill>
                  <a:srgbClr val="002060"/>
                </a:solidFill>
                <a:latin typeface="Arial"/>
                <a:cs typeface="Arial"/>
              </a:rPr>
              <a:t>It is sad when we lose something close to us or when someone dies.</a:t>
            </a:r>
            <a:br>
              <a:rPr lang="en-GB" altLang="en-US" sz="2800" b="0" dirty="0">
                <a:solidFill>
                  <a:srgbClr val="002060"/>
                </a:solidFill>
                <a:latin typeface="Arial"/>
                <a:cs typeface="Arial"/>
              </a:rPr>
            </a:br>
            <a:r>
              <a:rPr lang="en-GB" altLang="en-US" sz="2800" b="0" dirty="0">
                <a:solidFill>
                  <a:srgbClr val="002060"/>
                </a:solidFill>
                <a:latin typeface="Arial"/>
                <a:cs typeface="Arial"/>
              </a:rPr>
              <a:t> </a:t>
            </a:r>
            <a:endParaRPr lang="en-GB" altLang="en-US" sz="2800" b="0" dirty="0">
              <a:solidFill>
                <a:srgbClr val="002060"/>
              </a:solidFill>
            </a:endParaRPr>
          </a:p>
        </p:txBody>
      </p:sp>
      <p:pic>
        <p:nvPicPr>
          <p:cNvPr id="101379" name="Picture 7" descr="The Paper Dolls | Paper dolls, Children's book illustration, Book  inspiration">
            <a:extLst>
              <a:ext uri="{FF2B5EF4-FFF2-40B4-BE49-F238E27FC236}">
                <a16:creationId xmlns:a16="http://schemas.microsoft.com/office/drawing/2014/main" id="{43DA75C8-ACDA-81C9-BD59-C7923A50D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886" y="3113388"/>
            <a:ext cx="5279845" cy="361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furniture, curtain&#10;&#10;Description automatically generated">
            <a:extLst>
              <a:ext uri="{FF2B5EF4-FFF2-40B4-BE49-F238E27FC236}">
                <a16:creationId xmlns:a16="http://schemas.microsoft.com/office/drawing/2014/main" id="{0B86CC18-4AAF-3CFE-03F6-6653E46CF0F2}"/>
              </a:ext>
            </a:extLst>
          </p:cNvPr>
          <p:cNvPicPr>
            <a:picLocks noChangeAspect="1"/>
          </p:cNvPicPr>
          <p:nvPr/>
        </p:nvPicPr>
        <p:blipFill>
          <a:blip r:embed="rId2"/>
          <a:stretch>
            <a:fillRect/>
          </a:stretch>
        </p:blipFill>
        <p:spPr>
          <a:xfrm>
            <a:off x="894991" y="3865712"/>
            <a:ext cx="4119113" cy="2663405"/>
          </a:xfrm>
          <a:prstGeom prst="rect">
            <a:avLst/>
          </a:prstGeom>
        </p:spPr>
      </p:pic>
      <p:sp>
        <p:nvSpPr>
          <p:cNvPr id="3" name="TextBox 2">
            <a:extLst>
              <a:ext uri="{FF2B5EF4-FFF2-40B4-BE49-F238E27FC236}">
                <a16:creationId xmlns:a16="http://schemas.microsoft.com/office/drawing/2014/main" id="{70BCC821-DB13-1A15-C92D-D132C9446B19}"/>
              </a:ext>
            </a:extLst>
          </p:cNvPr>
          <p:cNvSpPr txBox="1"/>
          <p:nvPr/>
        </p:nvSpPr>
        <p:spPr>
          <a:xfrm>
            <a:off x="973247" y="520574"/>
            <a:ext cx="7242772"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2060"/>
                </a:solidFill>
                <a:latin typeface="Calibri"/>
                <a:cs typeface="Arial"/>
              </a:rPr>
              <a:t>At the end of the book the paper dolls go somewhere very special into the little girl's memory.</a:t>
            </a:r>
          </a:p>
          <a:p>
            <a:r>
              <a:rPr lang="en-US" sz="3200" b="1" dirty="0">
                <a:solidFill>
                  <a:srgbClr val="002060"/>
                </a:solidFill>
                <a:latin typeface="Calibri"/>
                <a:cs typeface="Arial"/>
              </a:rPr>
              <a:t>Remembering good things can help us when we feel sad when someone or something is gone.</a:t>
            </a:r>
          </a:p>
          <a:p>
            <a:endParaRPr lang="en-US" sz="2800" dirty="0">
              <a:latin typeface="Calibri"/>
              <a:cs typeface="Arial"/>
            </a:endParaRPr>
          </a:p>
          <a:p>
            <a:endParaRPr lang="en-US" sz="2800" dirty="0"/>
          </a:p>
        </p:txBody>
      </p:sp>
      <p:sp>
        <p:nvSpPr>
          <p:cNvPr id="4" name="TextBox 3">
            <a:extLst>
              <a:ext uri="{FF2B5EF4-FFF2-40B4-BE49-F238E27FC236}">
                <a16:creationId xmlns:a16="http://schemas.microsoft.com/office/drawing/2014/main" id="{8047CB9A-FF59-0F40-47DB-1A1F0AD5FC0F}"/>
              </a:ext>
            </a:extLst>
          </p:cNvPr>
          <p:cNvSpPr txBox="1"/>
          <p:nvPr/>
        </p:nvSpPr>
        <p:spPr>
          <a:xfrm>
            <a:off x="5681049" y="3983524"/>
            <a:ext cx="3079458" cy="1877437"/>
          </a:xfrm>
          <a:prstGeom prst="rect">
            <a:avLst/>
          </a:prstGeom>
          <a:solidFill>
            <a:srgbClr val="ED7D31"/>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000" b="1" dirty="0">
                <a:latin typeface="Calibri"/>
                <a:ea typeface="Segoe UI"/>
                <a:cs typeface="Segoe UI"/>
              </a:rPr>
              <a:t>​</a:t>
            </a:r>
            <a:endParaRPr lang="en-US" sz="2400" b="1">
              <a:latin typeface="Calibri"/>
              <a:ea typeface="Segoe UI"/>
              <a:cs typeface="Segoe UI"/>
            </a:endParaRPr>
          </a:p>
          <a:p>
            <a:pPr algn="ctr" rtl="0"/>
            <a:r>
              <a:rPr lang="en-US" sz="3200" b="1" dirty="0">
                <a:latin typeface="Calibri"/>
                <a:ea typeface="Segoe UI"/>
                <a:cs typeface="Segoe UI"/>
              </a:rPr>
              <a:t>What special memories do you have?</a:t>
            </a:r>
            <a:endParaRPr lang="en-US" sz="3200" b="1" dirty="0"/>
          </a:p>
        </p:txBody>
      </p:sp>
    </p:spTree>
    <p:extLst>
      <p:ext uri="{BB962C8B-B14F-4D97-AF65-F5344CB8AC3E}">
        <p14:creationId xmlns:p14="http://schemas.microsoft.com/office/powerpoint/2010/main" val="3688728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0EB45D72-3856-78CB-629E-DA9A75E3CFAD}"/>
              </a:ext>
            </a:extLst>
          </p:cNvPr>
          <p:cNvSpPr>
            <a:spLocks noGrp="1"/>
          </p:cNvSpPr>
          <p:nvPr>
            <p:ph type="ctrTitle"/>
          </p:nvPr>
        </p:nvSpPr>
        <p:spPr>
          <a:xfrm>
            <a:off x="374650" y="106363"/>
            <a:ext cx="7772400" cy="1470025"/>
          </a:xfrm>
        </p:spPr>
        <p:txBody>
          <a:bodyPr/>
          <a:lstStyle/>
          <a:p>
            <a:r>
              <a:rPr lang="en-GB" altLang="en-US">
                <a:solidFill>
                  <a:srgbClr val="002060"/>
                </a:solidFill>
              </a:rPr>
              <a:t>Ageing, death and dying</a:t>
            </a:r>
            <a:endParaRPr lang="en-GB" altLang="en-US" sz="2400">
              <a:solidFill>
                <a:srgbClr val="002060"/>
              </a:solidFill>
            </a:endParaRPr>
          </a:p>
        </p:txBody>
      </p:sp>
      <p:sp>
        <p:nvSpPr>
          <p:cNvPr id="102403" name="TextBox 11">
            <a:extLst>
              <a:ext uri="{FF2B5EF4-FFF2-40B4-BE49-F238E27FC236}">
                <a16:creationId xmlns:a16="http://schemas.microsoft.com/office/drawing/2014/main" id="{81888F3F-1D0B-BEDB-55F1-0145EC0DC468}"/>
              </a:ext>
            </a:extLst>
          </p:cNvPr>
          <p:cNvSpPr txBox="1">
            <a:spLocks noChangeArrowheads="1"/>
          </p:cNvSpPr>
          <p:nvPr/>
        </p:nvSpPr>
        <p:spPr bwMode="auto">
          <a:xfrm>
            <a:off x="250825" y="1412875"/>
            <a:ext cx="851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FontTx/>
              <a:buNone/>
            </a:pPr>
            <a:r>
              <a:rPr lang="en-GB" altLang="en-US" sz="2800">
                <a:cs typeface="Calibri" panose="020F0502020204030204" pitchFamily="34" charset="0"/>
              </a:rPr>
              <a:t>What changes as you grow and get older?</a:t>
            </a:r>
            <a:endParaRPr lang="en-GB" altLang="en-US" sz="2800">
              <a:cs typeface="Times New Roman" panose="02020603050405020304" pitchFamily="18" charset="0"/>
            </a:endParaRPr>
          </a:p>
        </p:txBody>
      </p:sp>
      <p:pic>
        <p:nvPicPr>
          <p:cNvPr id="102404" name="Picture 6" descr="Biological causes of aging and lifespan limitation - Work for human  longevity">
            <a:extLst>
              <a:ext uri="{FF2B5EF4-FFF2-40B4-BE49-F238E27FC236}">
                <a16:creationId xmlns:a16="http://schemas.microsoft.com/office/drawing/2014/main" id="{112B5A61-19F7-3366-C3BF-F15EF3E23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815"/>
            <a:ext cx="91440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3E2DFFF-EBBD-7BC4-AFFE-C47E32B3A3F4}"/>
              </a:ext>
            </a:extLst>
          </p:cNvPr>
          <p:cNvSpPr txBox="1"/>
          <p:nvPr/>
        </p:nvSpPr>
        <p:spPr>
          <a:xfrm>
            <a:off x="294237" y="4911504"/>
            <a:ext cx="8487623" cy="1765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32B47245-100C-414D-246D-9C0F813881C9}"/>
              </a:ext>
            </a:extLst>
          </p:cNvPr>
          <p:cNvSpPr txBox="1"/>
          <p:nvPr/>
        </p:nvSpPr>
        <p:spPr>
          <a:xfrm>
            <a:off x="338509" y="5047875"/>
            <a:ext cx="8206197" cy="15984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dirty="0">
                <a:latin typeface="Calibri"/>
                <a:cs typeface="Arial"/>
              </a:rPr>
              <a:t>Do you look different?</a:t>
            </a:r>
            <a:endParaRPr lang="en-US"/>
          </a:p>
          <a:p>
            <a:pPr marL="342900" indent="-342900">
              <a:buFont typeface="Arial"/>
              <a:buChar char="•"/>
            </a:pPr>
            <a:r>
              <a:rPr lang="en-US" sz="2400" b="1" dirty="0">
                <a:latin typeface="Calibri"/>
                <a:cs typeface="Arial"/>
              </a:rPr>
              <a:t>Do you talk differently?</a:t>
            </a:r>
          </a:p>
          <a:p>
            <a:pPr marL="342900" indent="-342900">
              <a:buFont typeface="Arial"/>
              <a:buChar char="•"/>
            </a:pPr>
            <a:r>
              <a:rPr lang="en-US" sz="2400" b="1" dirty="0">
                <a:latin typeface="Calibri"/>
                <a:cs typeface="Arial"/>
              </a:rPr>
              <a:t>What things can you not do as a baby that you can do when you are a bit older?</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FCF1E0DD-C61D-B996-C7B8-DAB77343FE28}"/>
              </a:ext>
            </a:extLst>
          </p:cNvPr>
          <p:cNvSpPr>
            <a:spLocks noGrp="1"/>
          </p:cNvSpPr>
          <p:nvPr>
            <p:ph type="title"/>
          </p:nvPr>
        </p:nvSpPr>
        <p:spPr/>
        <p:txBody>
          <a:bodyPr/>
          <a:lstStyle/>
          <a:p>
            <a:r>
              <a:rPr lang="en-GB" altLang="en-US">
                <a:solidFill>
                  <a:srgbClr val="002060"/>
                </a:solidFill>
              </a:rPr>
              <a:t>Change</a:t>
            </a:r>
          </a:p>
        </p:txBody>
      </p:sp>
      <p:sp>
        <p:nvSpPr>
          <p:cNvPr id="104451" name="Content Placeholder 2">
            <a:extLst>
              <a:ext uri="{FF2B5EF4-FFF2-40B4-BE49-F238E27FC236}">
                <a16:creationId xmlns:a16="http://schemas.microsoft.com/office/drawing/2014/main" id="{83BAE9CD-3143-FDD2-718F-D78E6D17A185}"/>
              </a:ext>
            </a:extLst>
          </p:cNvPr>
          <p:cNvSpPr>
            <a:spLocks noGrp="1"/>
          </p:cNvSpPr>
          <p:nvPr>
            <p:ph idx="1"/>
          </p:nvPr>
        </p:nvSpPr>
        <p:spPr/>
        <p:txBody>
          <a:bodyPr/>
          <a:lstStyle/>
          <a:p>
            <a:r>
              <a:rPr lang="en-GB" altLang="en-US"/>
              <a:t>All things that are alive have a beginning and an end and will go through a series of changes</a:t>
            </a:r>
          </a:p>
          <a:p>
            <a:r>
              <a:rPr lang="en-GB" altLang="en-US"/>
              <a:t>Let’s look at the lifecycle of a butterfly</a:t>
            </a:r>
          </a:p>
        </p:txBody>
      </p:sp>
      <p:pic>
        <p:nvPicPr>
          <p:cNvPr id="104452" name="Picture 3">
            <a:extLst>
              <a:ext uri="{FF2B5EF4-FFF2-40B4-BE49-F238E27FC236}">
                <a16:creationId xmlns:a16="http://schemas.microsoft.com/office/drawing/2014/main" id="{64763D16-BE55-C2C4-9276-82DD139C73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21113"/>
            <a:ext cx="342265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D70D901-FAB8-B1E1-C0A9-8BB891917A0E}"/>
              </a:ext>
            </a:extLst>
          </p:cNvPr>
          <p:cNvSpPr>
            <a:spLocks noGrp="1"/>
          </p:cNvSpPr>
          <p:nvPr>
            <p:ph type="ctrTitle"/>
          </p:nvPr>
        </p:nvSpPr>
        <p:spPr>
          <a:xfrm>
            <a:off x="374650" y="106363"/>
            <a:ext cx="7772400" cy="1470025"/>
          </a:xfrm>
        </p:spPr>
        <p:txBody>
          <a:bodyPr/>
          <a:lstStyle/>
          <a:p>
            <a:r>
              <a:rPr lang="en-GB" altLang="en-US" dirty="0">
                <a:solidFill>
                  <a:srgbClr val="002060"/>
                </a:solidFill>
                <a:latin typeface="Arial"/>
                <a:cs typeface="Arial"/>
              </a:rPr>
              <a:t>Change</a:t>
            </a:r>
            <a:endParaRPr lang="en-US" dirty="0"/>
          </a:p>
        </p:txBody>
      </p:sp>
      <p:sp>
        <p:nvSpPr>
          <p:cNvPr id="106499" name="TextBox 11">
            <a:extLst>
              <a:ext uri="{FF2B5EF4-FFF2-40B4-BE49-F238E27FC236}">
                <a16:creationId xmlns:a16="http://schemas.microsoft.com/office/drawing/2014/main" id="{E450B601-1104-80DC-AA8E-1410A3204534}"/>
              </a:ext>
            </a:extLst>
          </p:cNvPr>
          <p:cNvSpPr txBox="1">
            <a:spLocks noChangeArrowheads="1"/>
          </p:cNvSpPr>
          <p:nvPr/>
        </p:nvSpPr>
        <p:spPr bwMode="auto">
          <a:xfrm>
            <a:off x="107950" y="1412875"/>
            <a:ext cx="85185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None/>
            </a:pPr>
            <a:r>
              <a:rPr lang="en-GB" altLang="en-US" sz="2800" dirty="0">
                <a:latin typeface="Arial"/>
                <a:cs typeface="Calibri"/>
              </a:rPr>
              <a:t>Think about things that can change for us.</a:t>
            </a:r>
          </a:p>
          <a:p>
            <a:pPr>
              <a:spcBef>
                <a:spcPts val="1200"/>
              </a:spcBef>
              <a:spcAft>
                <a:spcPts val="1200"/>
              </a:spcAft>
              <a:buNone/>
            </a:pPr>
            <a:r>
              <a:rPr lang="en-GB" altLang="en-US" sz="2800" dirty="0">
                <a:latin typeface="Arial"/>
                <a:cs typeface="Calibri"/>
              </a:rPr>
              <a:t>Act out a scenario with the class where something has changed for your chosen character.</a:t>
            </a:r>
            <a:endParaRPr lang="en-GB" altLang="en-US" sz="2800" dirty="0">
              <a:cs typeface="Times New Roman" panose="02020603050405020304" pitchFamily="18" charset="0"/>
            </a:endParaRPr>
          </a:p>
        </p:txBody>
      </p:sp>
      <p:sp>
        <p:nvSpPr>
          <p:cNvPr id="106500" name="TextBox 11">
            <a:extLst>
              <a:ext uri="{FF2B5EF4-FFF2-40B4-BE49-F238E27FC236}">
                <a16:creationId xmlns:a16="http://schemas.microsoft.com/office/drawing/2014/main" id="{7A2E4166-1B46-BFF3-7B35-66916342755D}"/>
              </a:ext>
            </a:extLst>
          </p:cNvPr>
          <p:cNvSpPr txBox="1">
            <a:spLocks noChangeArrowheads="1"/>
          </p:cNvSpPr>
          <p:nvPr/>
        </p:nvSpPr>
        <p:spPr bwMode="auto">
          <a:xfrm>
            <a:off x="107950" y="3226310"/>
            <a:ext cx="8518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None/>
            </a:pPr>
            <a:r>
              <a:rPr lang="en-GB" altLang="en-US" sz="2800" dirty="0">
                <a:latin typeface="Arial"/>
                <a:cs typeface="Calibri"/>
              </a:rPr>
              <a:t>How do the characters feel? What might help them feel better?</a:t>
            </a:r>
          </a:p>
        </p:txBody>
      </p:sp>
      <p:pic>
        <p:nvPicPr>
          <p:cNvPr id="106501" name="Picture 6" descr="No Sew Sock Puppets | Fun Kids Crafts |">
            <a:extLst>
              <a:ext uri="{FF2B5EF4-FFF2-40B4-BE49-F238E27FC236}">
                <a16:creationId xmlns:a16="http://schemas.microsoft.com/office/drawing/2014/main" id="{F5B8ADE8-5913-AF3C-986E-CF5E878C5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821" y="4062442"/>
            <a:ext cx="3853792" cy="26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0CF25DC0-C307-6822-CEE1-000E3BD44C32}"/>
              </a:ext>
            </a:extLst>
          </p:cNvPr>
          <p:cNvSpPr>
            <a:spLocks noGrp="1"/>
          </p:cNvSpPr>
          <p:nvPr>
            <p:ph type="ctrTitle"/>
          </p:nvPr>
        </p:nvSpPr>
        <p:spPr>
          <a:xfrm>
            <a:off x="374650" y="106363"/>
            <a:ext cx="7772400" cy="1470025"/>
          </a:xfrm>
        </p:spPr>
        <p:txBody>
          <a:bodyPr/>
          <a:lstStyle/>
          <a:p>
            <a:r>
              <a:rPr lang="en-GB" altLang="en-US">
                <a:solidFill>
                  <a:srgbClr val="002060"/>
                </a:solidFill>
              </a:rPr>
              <a:t>Storyboard </a:t>
            </a:r>
            <a:endParaRPr lang="en-GB" altLang="en-US" sz="2400">
              <a:solidFill>
                <a:srgbClr val="002060"/>
              </a:solidFill>
            </a:endParaRPr>
          </a:p>
        </p:txBody>
      </p:sp>
      <p:sp>
        <p:nvSpPr>
          <p:cNvPr id="108547" name="TextBox 11">
            <a:extLst>
              <a:ext uri="{FF2B5EF4-FFF2-40B4-BE49-F238E27FC236}">
                <a16:creationId xmlns:a16="http://schemas.microsoft.com/office/drawing/2014/main" id="{5A5ECFBB-0B24-39D4-59FB-2742019B0569}"/>
              </a:ext>
            </a:extLst>
          </p:cNvPr>
          <p:cNvSpPr txBox="1">
            <a:spLocks noChangeArrowheads="1"/>
          </p:cNvSpPr>
          <p:nvPr/>
        </p:nvSpPr>
        <p:spPr bwMode="auto">
          <a:xfrm>
            <a:off x="142875" y="1412875"/>
            <a:ext cx="8858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200"/>
              </a:spcAft>
              <a:buFontTx/>
              <a:buNone/>
            </a:pPr>
            <a:r>
              <a:rPr lang="en-GB" altLang="en-US" sz="2800">
                <a:cs typeface="Calibri" panose="020F0502020204030204" pitchFamily="34" charset="0"/>
              </a:rPr>
              <a:t>Draw a storyboard to show how the puppet felt and what the other puppet did to help.</a:t>
            </a:r>
            <a:endParaRPr lang="en-GB" altLang="en-US" sz="2800">
              <a:cs typeface="Times New Roman" panose="02020603050405020304" pitchFamily="18" charset="0"/>
            </a:endParaRPr>
          </a:p>
        </p:txBody>
      </p:sp>
      <p:pic>
        <p:nvPicPr>
          <p:cNvPr id="108548" name="Picture 6" descr="Storyboard Template | Templates for Educational Activities">
            <a:extLst>
              <a:ext uri="{FF2B5EF4-FFF2-40B4-BE49-F238E27FC236}">
                <a16:creationId xmlns:a16="http://schemas.microsoft.com/office/drawing/2014/main" id="{1CD54768-0D3B-949D-5697-FD08D4694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355"/>
          <a:stretch>
            <a:fillRect/>
          </a:stretch>
        </p:blipFill>
        <p:spPr bwMode="auto">
          <a:xfrm>
            <a:off x="446088" y="2708275"/>
            <a:ext cx="82518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55D344E8-DF39-0679-6BF8-AED786890926}"/>
              </a:ext>
            </a:extLst>
          </p:cNvPr>
          <p:cNvSpPr>
            <a:spLocks noGrp="1"/>
          </p:cNvSpPr>
          <p:nvPr>
            <p:ph type="title"/>
          </p:nvPr>
        </p:nvSpPr>
        <p:spPr/>
        <p:txBody>
          <a:bodyPr/>
          <a:lstStyle/>
          <a:p>
            <a:r>
              <a:rPr lang="en-GB" altLang="en-US">
                <a:solidFill>
                  <a:srgbClr val="002060"/>
                </a:solidFill>
              </a:rPr>
              <a:t>Today’s lesson</a:t>
            </a:r>
          </a:p>
        </p:txBody>
      </p:sp>
      <p:sp>
        <p:nvSpPr>
          <p:cNvPr id="83971" name="Content Placeholder 2">
            <a:extLst>
              <a:ext uri="{FF2B5EF4-FFF2-40B4-BE49-F238E27FC236}">
                <a16:creationId xmlns:a16="http://schemas.microsoft.com/office/drawing/2014/main" id="{2F1EAF17-EBF0-E482-AB0A-994884F26EDD}"/>
              </a:ext>
            </a:extLst>
          </p:cNvPr>
          <p:cNvSpPr>
            <a:spLocks noGrp="1"/>
          </p:cNvSpPr>
          <p:nvPr>
            <p:ph idx="1"/>
          </p:nvPr>
        </p:nvSpPr>
        <p:spPr>
          <a:xfrm>
            <a:off x="457200" y="1600200"/>
            <a:ext cx="8362950" cy="4205288"/>
          </a:xfrm>
        </p:spPr>
        <p:txBody>
          <a:bodyPr/>
          <a:lstStyle/>
          <a:p>
            <a:pPr marL="0" indent="0">
              <a:buFont typeface="Arial" panose="020B0604020202020204" pitchFamily="34" charset="0"/>
              <a:buNone/>
            </a:pPr>
            <a:r>
              <a:rPr lang="en-GB" altLang="en-US">
                <a:solidFill>
                  <a:srgbClr val="002060"/>
                </a:solidFill>
              </a:rPr>
              <a:t>Today we will be thinking about emotions</a:t>
            </a:r>
            <a:endParaRPr lang="en-GB" altLang="en-US"/>
          </a:p>
        </p:txBody>
      </p:sp>
      <p:pic>
        <p:nvPicPr>
          <p:cNvPr id="83972" name="Picture 6" descr="3,219,141 Emotions Faces Stock Photos, Pictures &amp; Royalty-Free Images -  iStock">
            <a:extLst>
              <a:ext uri="{FF2B5EF4-FFF2-40B4-BE49-F238E27FC236}">
                <a16:creationId xmlns:a16="http://schemas.microsoft.com/office/drawing/2014/main" id="{AF2D568E-AE28-7373-0ECB-2C905C0AC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2349500"/>
            <a:ext cx="58293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5E702070-9748-951E-8A0C-A8F7CCD323B0}"/>
              </a:ext>
            </a:extLst>
          </p:cNvPr>
          <p:cNvSpPr>
            <a:spLocks noGrp="1"/>
          </p:cNvSpPr>
          <p:nvPr>
            <p:ph type="title"/>
          </p:nvPr>
        </p:nvSpPr>
        <p:spPr>
          <a:xfrm>
            <a:off x="544513" y="476250"/>
            <a:ext cx="8229600" cy="1143000"/>
          </a:xfrm>
        </p:spPr>
        <p:txBody>
          <a:bodyPr/>
          <a:lstStyle/>
          <a:p>
            <a:r>
              <a:rPr lang="en-GB" altLang="en-US" sz="4000">
                <a:solidFill>
                  <a:srgbClr val="002060"/>
                </a:solidFill>
              </a:rPr>
              <a:t>What did we learn today?</a:t>
            </a:r>
          </a:p>
        </p:txBody>
      </p:sp>
      <p:sp>
        <p:nvSpPr>
          <p:cNvPr id="110595" name="Content Placeholder 2">
            <a:extLst>
              <a:ext uri="{FF2B5EF4-FFF2-40B4-BE49-F238E27FC236}">
                <a16:creationId xmlns:a16="http://schemas.microsoft.com/office/drawing/2014/main" id="{E25FB789-544C-692E-B8F5-3FEC5E66C3E3}"/>
              </a:ext>
            </a:extLst>
          </p:cNvPr>
          <p:cNvSpPr>
            <a:spLocks noGrp="1"/>
          </p:cNvSpPr>
          <p:nvPr>
            <p:ph sz="half" idx="1"/>
          </p:nvPr>
        </p:nvSpPr>
        <p:spPr>
          <a:xfrm>
            <a:off x="471038" y="1845154"/>
            <a:ext cx="8373404" cy="3816350"/>
          </a:xfrm>
        </p:spPr>
        <p:txBody>
          <a:bodyPr/>
          <a:lstStyle/>
          <a:p>
            <a:pPr marL="0" indent="0">
              <a:buFont typeface="Arial" panose="020B0604020202020204" pitchFamily="34" charset="0"/>
              <a:buNone/>
            </a:pPr>
            <a:r>
              <a:rPr lang="en-GB" altLang="en-US" dirty="0">
                <a:solidFill>
                  <a:srgbClr val="002060"/>
                </a:solidFill>
                <a:latin typeface="Arial"/>
                <a:cs typeface="Arial"/>
              </a:rPr>
              <a:t>Life is full of changes.</a:t>
            </a:r>
          </a:p>
          <a:p>
            <a:pPr marL="0" indent="0">
              <a:buFont typeface="Arial" panose="020B0604020202020204" pitchFamily="34" charset="0"/>
              <a:buNone/>
            </a:pPr>
            <a:r>
              <a:rPr lang="en-GB" altLang="en-US" sz="2400" b="1" dirty="0">
                <a:solidFill>
                  <a:srgbClr val="002060"/>
                </a:solidFill>
                <a:latin typeface="Arial"/>
                <a:cs typeface="Arial"/>
              </a:rPr>
              <a:t>How do changes make you feel?</a:t>
            </a:r>
          </a:p>
          <a:p>
            <a:pPr marL="0" indent="0">
              <a:buNone/>
            </a:pPr>
            <a:r>
              <a:rPr lang="en-GB" altLang="en-US" sz="2400" b="1" dirty="0">
                <a:solidFill>
                  <a:srgbClr val="002060"/>
                </a:solidFill>
                <a:latin typeface="Arial"/>
                <a:cs typeface="Arial"/>
              </a:rPr>
              <a:t>Changes can make us feel sad but there are things we can do to help us feel better.</a:t>
            </a:r>
            <a:endParaRPr lang="en-GB" altLang="en-US" sz="2400" b="1" dirty="0">
              <a:solidFill>
                <a:srgbClr val="002060"/>
              </a:solidFill>
              <a:latin typeface="Arial"/>
            </a:endParaRP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None/>
            </a:pPr>
            <a:endParaRPr lang="en-GB" altLang="en-US"/>
          </a:p>
        </p:txBody>
      </p:sp>
      <p:pic>
        <p:nvPicPr>
          <p:cNvPr id="110596" name="Picture 6" descr="Biological causes of aging and lifespan limitation - Work for human  longevity">
            <a:extLst>
              <a:ext uri="{FF2B5EF4-FFF2-40B4-BE49-F238E27FC236}">
                <a16:creationId xmlns:a16="http://schemas.microsoft.com/office/drawing/2014/main" id="{388D97FD-4A3D-0CEB-D503-16528F715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913"/>
            <a:ext cx="91440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5D96FCE4-B877-025A-E555-3AD94CC05E86}"/>
              </a:ext>
            </a:extLst>
          </p:cNvPr>
          <p:cNvSpPr>
            <a:spLocks noGrp="1"/>
          </p:cNvSpPr>
          <p:nvPr>
            <p:ph type="title" idx="4294967295"/>
          </p:nvPr>
        </p:nvSpPr>
        <p:spPr>
          <a:xfrm>
            <a:off x="496888" y="315913"/>
            <a:ext cx="8093075" cy="993775"/>
          </a:xfrm>
        </p:spPr>
        <p:txBody>
          <a:bodyPr/>
          <a:lstStyle/>
          <a:p>
            <a:r>
              <a:rPr lang="en-GB" altLang="en-US">
                <a:solidFill>
                  <a:srgbClr val="002060"/>
                </a:solidFill>
              </a:rPr>
              <a:t>Feeling Happy</a:t>
            </a:r>
          </a:p>
        </p:txBody>
      </p:sp>
      <p:sp>
        <p:nvSpPr>
          <p:cNvPr id="3" name="Content Placeholder 2">
            <a:extLst>
              <a:ext uri="{FF2B5EF4-FFF2-40B4-BE49-F238E27FC236}">
                <a16:creationId xmlns:a16="http://schemas.microsoft.com/office/drawing/2014/main" id="{DFFE0B0C-9759-6550-E281-9A7BFDC1F4CB}"/>
              </a:ext>
            </a:extLst>
          </p:cNvPr>
          <p:cNvSpPr>
            <a:spLocks noGrp="1"/>
          </p:cNvSpPr>
          <p:nvPr>
            <p:ph sz="half" idx="4294967295"/>
          </p:nvPr>
        </p:nvSpPr>
        <p:spPr>
          <a:xfrm>
            <a:off x="323850" y="1165225"/>
            <a:ext cx="8686800" cy="1150938"/>
          </a:xfrm>
        </p:spPr>
        <p:txBody>
          <a:bodyPr>
            <a:normAutofit/>
          </a:bodyPr>
          <a:lstStyle/>
          <a:p>
            <a:pPr marL="0" indent="0">
              <a:buFont typeface="Arial" panose="020B0604020202020204" pitchFamily="34" charset="0"/>
              <a:buNone/>
              <a:defRPr/>
            </a:pPr>
            <a:r>
              <a:rPr lang="en-GB" dirty="0">
                <a:latin typeface="Verdana Pro" panose="020B0604030504040204" pitchFamily="34" charset="0"/>
              </a:rPr>
              <a:t>When you feel sad, try to do something that makes you happy. </a:t>
            </a: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p:txBody>
      </p:sp>
      <p:sp>
        <p:nvSpPr>
          <p:cNvPr id="9" name="Heart 8">
            <a:extLst>
              <a:ext uri="{FF2B5EF4-FFF2-40B4-BE49-F238E27FC236}">
                <a16:creationId xmlns:a16="http://schemas.microsoft.com/office/drawing/2014/main" id="{C3434435-990F-DB3F-123F-D96E65180363}"/>
              </a:ext>
            </a:extLst>
          </p:cNvPr>
          <p:cNvSpPr/>
          <p:nvPr/>
        </p:nvSpPr>
        <p:spPr>
          <a:xfrm>
            <a:off x="8467725" y="1985963"/>
            <a:ext cx="144463" cy="144462"/>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grpSp>
        <p:nvGrpSpPr>
          <p:cNvPr id="111621" name="Group 11">
            <a:extLst>
              <a:ext uri="{FF2B5EF4-FFF2-40B4-BE49-F238E27FC236}">
                <a16:creationId xmlns:a16="http://schemas.microsoft.com/office/drawing/2014/main" id="{67B4AB53-44D3-35C4-B45B-1C043DDBF973}"/>
              </a:ext>
            </a:extLst>
          </p:cNvPr>
          <p:cNvGrpSpPr>
            <a:grpSpLocks/>
          </p:cNvGrpSpPr>
          <p:nvPr/>
        </p:nvGrpSpPr>
        <p:grpSpPr bwMode="auto">
          <a:xfrm rot="1258302">
            <a:off x="5191125" y="2278063"/>
            <a:ext cx="3295650" cy="1549400"/>
            <a:chOff x="1583668" y="4181646"/>
            <a:chExt cx="1944215" cy="1450039"/>
          </a:xfrm>
        </p:grpSpPr>
        <p:sp>
          <p:nvSpPr>
            <p:cNvPr id="13" name="Oval Callout 12">
              <a:extLst>
                <a:ext uri="{FF2B5EF4-FFF2-40B4-BE49-F238E27FC236}">
                  <a16:creationId xmlns:a16="http://schemas.microsoft.com/office/drawing/2014/main" id="{CECD280C-6B0E-96F9-0366-3798A3B1E691}"/>
                </a:ext>
              </a:extLst>
            </p:cNvPr>
            <p:cNvSpPr/>
            <p:nvPr/>
          </p:nvSpPr>
          <p:spPr>
            <a:xfrm>
              <a:off x="1583668" y="4181646"/>
              <a:ext cx="1944215" cy="1450039"/>
            </a:xfrm>
            <a:prstGeom prst="wedgeEllipseCallout">
              <a:avLst>
                <a:gd name="adj1" fmla="val 36999"/>
                <a:gd name="adj2" fmla="val -98575"/>
              </a:avLst>
            </a:prstGeom>
            <a:solidFill>
              <a:srgbClr val="FFC36E"/>
            </a:solidFill>
            <a:ln>
              <a:solidFill>
                <a:srgbClr val="FFC3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1624" name="TextBox 13">
              <a:extLst>
                <a:ext uri="{FF2B5EF4-FFF2-40B4-BE49-F238E27FC236}">
                  <a16:creationId xmlns:a16="http://schemas.microsoft.com/office/drawing/2014/main" id="{6827BFD6-8C20-4699-00F3-347F1E08BDDD}"/>
                </a:ext>
              </a:extLst>
            </p:cNvPr>
            <p:cNvSpPr txBox="1">
              <a:spLocks noChangeArrowheads="1"/>
            </p:cNvSpPr>
            <p:nvPr/>
          </p:nvSpPr>
          <p:spPr bwMode="auto">
            <a:xfrm rot="61698">
              <a:off x="1907703" y="4429788"/>
              <a:ext cx="1296144" cy="9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000" dirty="0">
                  <a:latin typeface="Arial"/>
                  <a:cs typeface="Arial"/>
                </a:rPr>
                <a:t>If you feel sad, you could cuddle your favourite toy</a:t>
              </a:r>
              <a:endParaRPr lang="en-GB" altLang="en-US" sz="2000" b="1" dirty="0">
                <a:latin typeface="Arial"/>
                <a:cs typeface="Arial"/>
              </a:endParaRPr>
            </a:p>
          </p:txBody>
        </p:sp>
      </p:grpSp>
      <p:pic>
        <p:nvPicPr>
          <p:cNvPr id="4" name="Online Media 3" title="Happy by Pharrell Williams">
            <a:hlinkClick r:id="" action="ppaction://media"/>
            <a:extLst>
              <a:ext uri="{FF2B5EF4-FFF2-40B4-BE49-F238E27FC236}">
                <a16:creationId xmlns:a16="http://schemas.microsoft.com/office/drawing/2014/main" id="{0153559B-EF12-0BF6-B064-B161DF167B1C}"/>
              </a:ext>
            </a:extLst>
          </p:cNvPr>
          <p:cNvPicPr>
            <a:picLocks noRot="1" noChangeAspect="1"/>
          </p:cNvPicPr>
          <p:nvPr>
            <a:videoFile r:link="rId1"/>
          </p:nvPr>
        </p:nvPicPr>
        <p:blipFill>
          <a:blip r:embed="rId4"/>
          <a:stretch>
            <a:fillRect/>
          </a:stretch>
        </p:blipFill>
        <p:spPr>
          <a:xfrm>
            <a:off x="107950" y="3573463"/>
            <a:ext cx="5597525" cy="316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2D68ECC9-4567-A301-0891-908CC836E54A}"/>
              </a:ext>
            </a:extLst>
          </p:cNvPr>
          <p:cNvSpPr>
            <a:spLocks noGrp="1"/>
          </p:cNvSpPr>
          <p:nvPr>
            <p:ph type="ctrTitle"/>
          </p:nvPr>
        </p:nvSpPr>
        <p:spPr>
          <a:xfrm>
            <a:off x="684213" y="560388"/>
            <a:ext cx="7972425" cy="1470025"/>
          </a:xfrm>
        </p:spPr>
        <p:txBody>
          <a:bodyPr/>
          <a:lstStyle/>
          <a:p>
            <a:pPr algn="ctr" eaLnBrk="1" hangingPunct="1"/>
            <a:r>
              <a:rPr lang="en-GB" altLang="en-US">
                <a:solidFill>
                  <a:srgbClr val="002060"/>
                </a:solidFill>
              </a:rPr>
              <a:t>Learning about Bereavement, Loss and Grief</a:t>
            </a:r>
          </a:p>
        </p:txBody>
      </p:sp>
      <p:pic>
        <p:nvPicPr>
          <p:cNvPr id="113667" name="Picture 2" descr="U:\Branding\2017 Brand Refresh\Logos\Primary logo\PNG\WW-Anton-Textured-Logo-Black-White-RGB-Tagline.png">
            <a:extLst>
              <a:ext uri="{FF2B5EF4-FFF2-40B4-BE49-F238E27FC236}">
                <a16:creationId xmlns:a16="http://schemas.microsoft.com/office/drawing/2014/main" id="{1811FC3B-7B4D-DC46-68C6-1D36502DF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5307013"/>
            <a:ext cx="18303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1">
            <a:extLst>
              <a:ext uri="{FF2B5EF4-FFF2-40B4-BE49-F238E27FC236}">
                <a16:creationId xmlns:a16="http://schemas.microsoft.com/office/drawing/2014/main" id="{A2F90C42-3833-B4DB-11DB-507DD5B91080}"/>
              </a:ext>
            </a:extLst>
          </p:cNvPr>
          <p:cNvSpPr>
            <a:spLocks noChangeArrowheads="1"/>
          </p:cNvSpPr>
          <p:nvPr/>
        </p:nvSpPr>
        <p:spPr bwMode="auto">
          <a:xfrm>
            <a:off x="2430463" y="24130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a:solidFill>
                  <a:srgbClr val="000000"/>
                </a:solidFill>
              </a:rPr>
              <a:t>Lesson resource for P1</a:t>
            </a:r>
          </a:p>
          <a:p>
            <a:pPr algn="ctr">
              <a:spcBef>
                <a:spcPct val="0"/>
              </a:spcBef>
              <a:buFontTx/>
              <a:buNone/>
            </a:pPr>
            <a:r>
              <a:rPr lang="en-GB" altLang="en-US" b="1">
                <a:solidFill>
                  <a:srgbClr val="31859C"/>
                </a:solidFill>
                <a:latin typeface="Comic Sans MS" panose="030F0702030302020204" pitchFamily="66" charset="0"/>
              </a:rPr>
              <a:t>Grow</a:t>
            </a:r>
          </a:p>
          <a:p>
            <a:pPr algn="ctr">
              <a:spcBef>
                <a:spcPct val="0"/>
              </a:spcBef>
              <a:buFontTx/>
              <a:buNone/>
            </a:pPr>
            <a:endParaRPr lang="en-GB" altLang="en-US" sz="1800">
              <a:solidFill>
                <a:srgbClr val="FFFFFF"/>
              </a:solidFill>
              <a:latin typeface="Calibri" panose="020F0502020204030204" pitchFamily="34" charset="0"/>
            </a:endParaRPr>
          </a:p>
          <a:p>
            <a:pPr algn="ctr">
              <a:spcBef>
                <a:spcPct val="0"/>
              </a:spcBef>
              <a:buFontTx/>
              <a:buNone/>
            </a:pPr>
            <a:endParaRPr lang="en-GB" altLang="en-US" sz="1800">
              <a:solidFill>
                <a:srgbClr val="FFFFFF"/>
              </a:solidFill>
              <a:latin typeface="Calibri" panose="020F0502020204030204" pitchFamily="34" charset="0"/>
            </a:endParaRPr>
          </a:p>
        </p:txBody>
      </p:sp>
      <p:sp>
        <p:nvSpPr>
          <p:cNvPr id="113669" name="TextBox 1">
            <a:extLst>
              <a:ext uri="{FF2B5EF4-FFF2-40B4-BE49-F238E27FC236}">
                <a16:creationId xmlns:a16="http://schemas.microsoft.com/office/drawing/2014/main" id="{CA2333A1-6C2A-23D9-2A5A-54854A71E106}"/>
              </a:ext>
            </a:extLst>
          </p:cNvPr>
          <p:cNvSpPr txBox="1">
            <a:spLocks noChangeArrowheads="1"/>
          </p:cNvSpPr>
          <p:nvPr/>
        </p:nvSpPr>
        <p:spPr bwMode="auto">
          <a:xfrm>
            <a:off x="1042988" y="404177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800" b="1">
                <a:solidFill>
                  <a:srgbClr val="000000"/>
                </a:solidFill>
                <a:latin typeface="Comic Sans MS" panose="030F0702030302020204" pitchFamily="66" charset="0"/>
              </a:rPr>
              <a:t>East Renfrewshire Bereavement, Loss and Grief Team</a:t>
            </a:r>
          </a:p>
          <a:p>
            <a:pPr algn="ctr">
              <a:spcBef>
                <a:spcPct val="0"/>
              </a:spcBef>
              <a:buFontTx/>
              <a:buNone/>
            </a:pPr>
            <a:r>
              <a:rPr lang="en-GB" altLang="en-US" sz="1800" b="1">
                <a:solidFill>
                  <a:srgbClr val="000000"/>
                </a:solidFill>
                <a:latin typeface="Comic Sans MS" panose="030F0702030302020204" pitchFamily="66" charset="0"/>
              </a:rPr>
              <a:t>With thanks to Winston’s Wish</a:t>
            </a:r>
          </a:p>
        </p:txBody>
      </p:sp>
      <p:pic>
        <p:nvPicPr>
          <p:cNvPr id="113670" name="Picture 1">
            <a:extLst>
              <a:ext uri="{FF2B5EF4-FFF2-40B4-BE49-F238E27FC236}">
                <a16:creationId xmlns:a16="http://schemas.microsoft.com/office/drawing/2014/main" id="{07E175D6-57B1-C94E-2D9B-C665E0BCF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883150"/>
            <a:ext cx="1455737"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2">
            <a:extLst>
              <a:ext uri="{FF2B5EF4-FFF2-40B4-BE49-F238E27FC236}">
                <a16:creationId xmlns:a16="http://schemas.microsoft.com/office/drawing/2014/main" id="{327D60EF-B0B0-DAEC-14CC-7A16533851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83150"/>
            <a:ext cx="46577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1E3634B5-BB6E-08FE-9E94-7C5C4E09A73B}"/>
              </a:ext>
            </a:extLst>
          </p:cNvPr>
          <p:cNvSpPr>
            <a:spLocks noGrp="1"/>
          </p:cNvSpPr>
          <p:nvPr>
            <p:ph type="title"/>
          </p:nvPr>
        </p:nvSpPr>
        <p:spPr/>
        <p:txBody>
          <a:bodyPr/>
          <a:lstStyle/>
          <a:p>
            <a:r>
              <a:rPr lang="en-GB" altLang="en-US">
                <a:solidFill>
                  <a:srgbClr val="002060"/>
                </a:solidFill>
              </a:rPr>
              <a:t>Today’s lesson</a:t>
            </a:r>
          </a:p>
        </p:txBody>
      </p:sp>
      <p:sp>
        <p:nvSpPr>
          <p:cNvPr id="83971" name="Content Placeholder 2">
            <a:extLst>
              <a:ext uri="{FF2B5EF4-FFF2-40B4-BE49-F238E27FC236}">
                <a16:creationId xmlns:a16="http://schemas.microsoft.com/office/drawing/2014/main" id="{10361626-7A4E-A43F-8B88-21923473E716}"/>
              </a:ext>
            </a:extLst>
          </p:cNvPr>
          <p:cNvSpPr>
            <a:spLocks noGrp="1"/>
          </p:cNvSpPr>
          <p:nvPr>
            <p:ph idx="1"/>
          </p:nvPr>
        </p:nvSpPr>
        <p:spPr>
          <a:xfrm>
            <a:off x="457200" y="1600200"/>
            <a:ext cx="5843588" cy="4205288"/>
          </a:xfrm>
        </p:spPr>
        <p:txBody>
          <a:bodyPr/>
          <a:lstStyle/>
          <a:p>
            <a:pPr>
              <a:defRPr/>
            </a:pPr>
            <a:r>
              <a:rPr lang="en-GB" altLang="en-US" dirty="0"/>
              <a:t>Today we will be thinking about loss, change and death.</a:t>
            </a:r>
          </a:p>
          <a:p>
            <a:pPr marL="0" indent="0">
              <a:buFont typeface="Arial" panose="020B0604020202020204" pitchFamily="34" charset="0"/>
              <a:buNone/>
              <a:defRPr/>
            </a:pPr>
            <a:endParaRPr lang="en-GB" altLang="en-US" dirty="0"/>
          </a:p>
          <a:p>
            <a:pPr>
              <a:defRPr/>
            </a:pPr>
            <a:r>
              <a:rPr lang="en-GB" altLang="en-US" dirty="0"/>
              <a:t>Some of us may have already experienced death.</a:t>
            </a:r>
          </a:p>
        </p:txBody>
      </p:sp>
      <p:pic>
        <p:nvPicPr>
          <p:cNvPr id="114692" name="Picture 6" descr="3 Reasons Why Change Is So Difficult For Some Children and How To Help Them  Through It - Child Development Institute">
            <a:extLst>
              <a:ext uri="{FF2B5EF4-FFF2-40B4-BE49-F238E27FC236}">
                <a16:creationId xmlns:a16="http://schemas.microsoft.com/office/drawing/2014/main" id="{64364025-56BC-CE7A-BABE-DE6154855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688" y="274638"/>
            <a:ext cx="28892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E9C4BEB3-48B3-51F5-959F-B4BA221466C7}"/>
              </a:ext>
            </a:extLst>
          </p:cNvPr>
          <p:cNvSpPr>
            <a:spLocks noGrp="1"/>
          </p:cNvSpPr>
          <p:nvPr>
            <p:ph type="title"/>
          </p:nvPr>
        </p:nvSpPr>
        <p:spPr>
          <a:xfrm>
            <a:off x="460375" y="836613"/>
            <a:ext cx="8229600" cy="1143000"/>
          </a:xfrm>
        </p:spPr>
        <p:txBody>
          <a:bodyPr/>
          <a:lstStyle/>
          <a:p>
            <a:r>
              <a:rPr lang="en-GB" altLang="en-US">
                <a:solidFill>
                  <a:srgbClr val="002060"/>
                </a:solidFill>
              </a:rPr>
              <a:t>Recap - How can we help everyone to feel safe and valued in this lesson?</a:t>
            </a:r>
          </a:p>
        </p:txBody>
      </p:sp>
      <p:pic>
        <p:nvPicPr>
          <p:cNvPr id="115715" name="Content Placeholder 4">
            <a:extLst>
              <a:ext uri="{FF2B5EF4-FFF2-40B4-BE49-F238E27FC236}">
                <a16:creationId xmlns:a16="http://schemas.microsoft.com/office/drawing/2014/main" id="{ADFBBB02-1640-954A-5E38-BCF567771D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492375"/>
            <a:ext cx="5386387" cy="381158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FAEDDFF4-03D3-115D-0F27-23D3527DBE7F}"/>
              </a:ext>
            </a:extLst>
          </p:cNvPr>
          <p:cNvSpPr>
            <a:spLocks noGrp="1"/>
          </p:cNvSpPr>
          <p:nvPr>
            <p:ph type="title" idx="4294967295"/>
          </p:nvPr>
        </p:nvSpPr>
        <p:spPr>
          <a:xfrm>
            <a:off x="383906" y="895980"/>
            <a:ext cx="8032750" cy="3596076"/>
          </a:xfrm>
        </p:spPr>
        <p:txBody>
          <a:bodyPr/>
          <a:lstStyle/>
          <a:p>
            <a:r>
              <a:rPr lang="en-GB" altLang="en-US" sz="3200" dirty="0">
                <a:solidFill>
                  <a:srgbClr val="002060"/>
                </a:solidFill>
                <a:latin typeface="Arial"/>
                <a:cs typeface="Arial"/>
              </a:rPr>
              <a:t>Loss, Change and Death</a:t>
            </a:r>
            <a:br>
              <a:rPr lang="en-GB" altLang="en-US" sz="3200" dirty="0"/>
            </a:br>
            <a:br>
              <a:rPr lang="en-GB" altLang="en-US" sz="2800" b="0" dirty="0">
                <a:solidFill>
                  <a:srgbClr val="002060"/>
                </a:solidFill>
                <a:latin typeface="Arial"/>
                <a:cs typeface="Arial"/>
              </a:rPr>
            </a:br>
            <a:r>
              <a:rPr lang="en-GB" altLang="en-US" sz="2800" b="0" dirty="0">
                <a:solidFill>
                  <a:srgbClr val="002060"/>
                </a:solidFill>
                <a:latin typeface="Arial"/>
                <a:cs typeface="Arial"/>
              </a:rPr>
              <a:t>All living things have a beginning and an end</a:t>
            </a:r>
            <a:br>
              <a:rPr lang="en-GB" altLang="en-US" sz="2800" b="0" dirty="0">
                <a:latin typeface="Arial"/>
                <a:cs typeface="Arial"/>
              </a:rPr>
            </a:br>
            <a:r>
              <a:rPr lang="en-GB" altLang="en-US" sz="2800" b="0" dirty="0">
                <a:solidFill>
                  <a:srgbClr val="002060"/>
                </a:solidFill>
                <a:latin typeface="Arial"/>
                <a:cs typeface="Arial"/>
              </a:rPr>
              <a:t>We might know people or animals that have died</a:t>
            </a:r>
            <a:br>
              <a:rPr lang="en-GB" altLang="en-US" sz="2800" b="0" dirty="0">
                <a:solidFill>
                  <a:srgbClr val="002060"/>
                </a:solidFill>
                <a:latin typeface="Arial"/>
                <a:cs typeface="Arial"/>
              </a:rPr>
            </a:br>
            <a:r>
              <a:rPr lang="en-GB" sz="2800" b="0" dirty="0">
                <a:solidFill>
                  <a:srgbClr val="002060"/>
                </a:solidFill>
                <a:latin typeface="Arial"/>
                <a:cs typeface="Arial"/>
              </a:rPr>
              <a:t>It can make us feel sad when we lose things, when something changes or when someone dies</a:t>
            </a:r>
            <a:br>
              <a:rPr lang="en-GB" sz="2800" b="0" dirty="0">
                <a:solidFill>
                  <a:srgbClr val="002060"/>
                </a:solidFill>
                <a:latin typeface="Arial"/>
                <a:cs typeface="Arial"/>
              </a:rPr>
            </a:br>
            <a:br>
              <a:rPr lang="en-GB" sz="2800" b="0" dirty="0">
                <a:latin typeface="Arial"/>
                <a:cs typeface="Arial"/>
              </a:rPr>
            </a:br>
            <a:r>
              <a:rPr lang="en-GB" sz="2800" b="0" dirty="0">
                <a:solidFill>
                  <a:srgbClr val="002060"/>
                </a:solidFill>
                <a:latin typeface="Arial"/>
                <a:cs typeface="Arial"/>
              </a:rPr>
              <a:t>When we feel sad there are things we can do to help us feel better</a:t>
            </a:r>
            <a:br>
              <a:rPr lang="en-GB" altLang="en-US" sz="2800" b="0" dirty="0"/>
            </a:br>
            <a:br>
              <a:rPr lang="en-GB" altLang="en-US" sz="2800" b="0" dirty="0"/>
            </a:br>
            <a:endParaRPr lang="en-GB" altLang="en-US" sz="2800" b="0" dirty="0">
              <a:solidFill>
                <a:srgbClr val="002060"/>
              </a:solidFill>
              <a:latin typeface="Arial"/>
              <a:cs typeface="Arial"/>
            </a:endParaRPr>
          </a:p>
        </p:txBody>
      </p:sp>
      <p:pic>
        <p:nvPicPr>
          <p:cNvPr id="117763" name="Picture 7" descr="The Paper Dolls | Paper dolls, Children's book illustration, Book  inspiration">
            <a:extLst>
              <a:ext uri="{FF2B5EF4-FFF2-40B4-BE49-F238E27FC236}">
                <a16:creationId xmlns:a16="http://schemas.microsoft.com/office/drawing/2014/main" id="{57DD1FA6-5FE3-DCA8-FA3E-A25A45F68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72" y="4603571"/>
            <a:ext cx="2665412" cy="21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6" descr="3,219,141 Emotions Faces Stock Photos, Pictures &amp; Royalty-Free Images -  iStock">
            <a:extLst>
              <a:ext uri="{FF2B5EF4-FFF2-40B4-BE49-F238E27FC236}">
                <a16:creationId xmlns:a16="http://schemas.microsoft.com/office/drawing/2014/main" id="{887C52CC-41BA-3706-5FD5-0B61C6FC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160" y="4607404"/>
            <a:ext cx="2831231" cy="210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 picture containing text&#10;&#10;Description automatically generated">
            <a:extLst>
              <a:ext uri="{FF2B5EF4-FFF2-40B4-BE49-F238E27FC236}">
                <a16:creationId xmlns:a16="http://schemas.microsoft.com/office/drawing/2014/main" id="{E8A9F520-14C0-674F-AB25-A0A34805F7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012" y="4496847"/>
            <a:ext cx="2833179" cy="223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31E17956-740A-1F0E-9594-F8FD70BD9906}"/>
              </a:ext>
            </a:extLst>
          </p:cNvPr>
          <p:cNvSpPr>
            <a:spLocks noGrp="1"/>
          </p:cNvSpPr>
          <p:nvPr>
            <p:ph type="ctrTitle"/>
          </p:nvPr>
        </p:nvSpPr>
        <p:spPr>
          <a:xfrm>
            <a:off x="374650" y="106363"/>
            <a:ext cx="7772400" cy="1470025"/>
          </a:xfrm>
        </p:spPr>
        <p:txBody>
          <a:bodyPr/>
          <a:lstStyle/>
          <a:p>
            <a:r>
              <a:rPr lang="en-GB" altLang="en-US">
                <a:solidFill>
                  <a:srgbClr val="002060"/>
                </a:solidFill>
              </a:rPr>
              <a:t>Outdoor Learning</a:t>
            </a:r>
            <a:endParaRPr lang="en-GB" altLang="en-US" sz="2400">
              <a:solidFill>
                <a:srgbClr val="002060"/>
              </a:solidFill>
            </a:endParaRPr>
          </a:p>
        </p:txBody>
      </p:sp>
      <p:sp>
        <p:nvSpPr>
          <p:cNvPr id="118787" name="Title 1">
            <a:extLst>
              <a:ext uri="{FF2B5EF4-FFF2-40B4-BE49-F238E27FC236}">
                <a16:creationId xmlns:a16="http://schemas.microsoft.com/office/drawing/2014/main" id="{8A191614-1359-06B4-72A4-52AAFCC78600}"/>
              </a:ext>
            </a:extLst>
          </p:cNvPr>
          <p:cNvSpPr txBox="1">
            <a:spLocks/>
          </p:cNvSpPr>
          <p:nvPr/>
        </p:nvSpPr>
        <p:spPr bwMode="auto">
          <a:xfrm>
            <a:off x="374650" y="2932113"/>
            <a:ext cx="80327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a:solidFill>
                  <a:srgbClr val="002060"/>
                </a:solidFill>
              </a:rPr>
              <a:t>Collect lots of leaves, flowers, sticks, bark, seashells etc. </a:t>
            </a:r>
          </a:p>
          <a:p>
            <a:pPr>
              <a:spcBef>
                <a:spcPct val="0"/>
              </a:spcBef>
              <a:buFontTx/>
              <a:buNone/>
            </a:pPr>
            <a:r>
              <a:rPr lang="en-GB" altLang="en-US" sz="2800">
                <a:solidFill>
                  <a:srgbClr val="002060"/>
                </a:solidFill>
              </a:rPr>
              <a:t>Create some transient art.</a:t>
            </a:r>
          </a:p>
          <a:p>
            <a:pPr>
              <a:spcBef>
                <a:spcPct val="0"/>
              </a:spcBef>
              <a:buFontTx/>
              <a:buNone/>
            </a:pPr>
            <a:r>
              <a:rPr lang="en-GB" altLang="en-US" sz="2800">
                <a:solidFill>
                  <a:srgbClr val="002060"/>
                </a:solidFill>
              </a:rPr>
              <a:t>Talk about the objects used. Are they dead or alive? </a:t>
            </a:r>
          </a:p>
          <a:p>
            <a:pPr>
              <a:spcBef>
                <a:spcPct val="0"/>
              </a:spcBef>
              <a:buFontTx/>
              <a:buNone/>
            </a:pPr>
            <a:r>
              <a:rPr lang="en-GB" altLang="en-US" sz="2800">
                <a:solidFill>
                  <a:srgbClr val="002060"/>
                </a:solidFill>
              </a:rPr>
              <a:t>Think about how the objects will change over time. </a:t>
            </a:r>
          </a:p>
          <a:p>
            <a:pPr>
              <a:spcBef>
                <a:spcPct val="0"/>
              </a:spcBef>
              <a:buFontTx/>
              <a:buNone/>
            </a:pPr>
            <a:r>
              <a:rPr lang="en-GB" altLang="en-US" sz="2800">
                <a:solidFill>
                  <a:srgbClr val="002060"/>
                </a:solidFill>
              </a:rPr>
              <a:t>Remember the lifecycle – what other animals do we know about that go through big changes in their lifespan?</a:t>
            </a:r>
          </a:p>
        </p:txBody>
      </p:sp>
      <p:pic>
        <p:nvPicPr>
          <p:cNvPr id="118788" name="Picture 5" descr="EYFS Best Practice - All about... transient art | Nursery World">
            <a:extLst>
              <a:ext uri="{FF2B5EF4-FFF2-40B4-BE49-F238E27FC236}">
                <a16:creationId xmlns:a16="http://schemas.microsoft.com/office/drawing/2014/main" id="{7B9F99AF-9CB7-F4D4-00B8-70B5A84B6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8" y="87313"/>
            <a:ext cx="19145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F271C6E4-8379-C0A3-4092-22BCDA5C72F9}"/>
              </a:ext>
            </a:extLst>
          </p:cNvPr>
          <p:cNvSpPr>
            <a:spLocks noGrp="1"/>
          </p:cNvSpPr>
          <p:nvPr>
            <p:ph type="title" idx="4294967295"/>
          </p:nvPr>
        </p:nvSpPr>
        <p:spPr>
          <a:xfrm>
            <a:off x="496888" y="315913"/>
            <a:ext cx="8093075" cy="993775"/>
          </a:xfrm>
        </p:spPr>
        <p:txBody>
          <a:bodyPr/>
          <a:lstStyle/>
          <a:p>
            <a:r>
              <a:rPr lang="en-GB" altLang="en-US">
                <a:solidFill>
                  <a:srgbClr val="002060"/>
                </a:solidFill>
              </a:rPr>
              <a:t>Feeling Happy</a:t>
            </a:r>
          </a:p>
        </p:txBody>
      </p:sp>
      <p:sp>
        <p:nvSpPr>
          <p:cNvPr id="3" name="Content Placeholder 2">
            <a:extLst>
              <a:ext uri="{FF2B5EF4-FFF2-40B4-BE49-F238E27FC236}">
                <a16:creationId xmlns:a16="http://schemas.microsoft.com/office/drawing/2014/main" id="{F6D1C90E-00CF-931E-B717-82570BA7E14F}"/>
              </a:ext>
            </a:extLst>
          </p:cNvPr>
          <p:cNvSpPr>
            <a:spLocks noGrp="1"/>
          </p:cNvSpPr>
          <p:nvPr>
            <p:ph sz="half" idx="4294967295"/>
          </p:nvPr>
        </p:nvSpPr>
        <p:spPr>
          <a:xfrm>
            <a:off x="499973" y="1195388"/>
            <a:ext cx="8658046" cy="2533738"/>
          </a:xfrm>
        </p:spPr>
        <p:txBody>
          <a:bodyPr>
            <a:normAutofit/>
          </a:bodyPr>
          <a:lstStyle/>
          <a:p>
            <a:pPr marL="0" indent="0">
              <a:buNone/>
              <a:defRPr/>
            </a:pPr>
            <a:r>
              <a:rPr lang="en-GB" sz="3600" dirty="0">
                <a:latin typeface="Verdana Pro"/>
                <a:cs typeface="Arial"/>
              </a:rPr>
              <a:t>When you feel sad, try to do something that makes you happy. </a:t>
            </a:r>
            <a:endParaRPr lang="en-GB" sz="3600" dirty="0">
              <a:latin typeface="Verdana Pro" panose="020B0604030504040204" pitchFamily="34" charset="0"/>
            </a:endParaRPr>
          </a:p>
          <a:p>
            <a:pPr marL="0" indent="0">
              <a:buNone/>
              <a:defRPr/>
            </a:pPr>
            <a:r>
              <a:rPr lang="en-GB" sz="3600" dirty="0">
                <a:latin typeface="Verdana Pro"/>
                <a:cs typeface="Arial"/>
              </a:rPr>
              <a:t>What do you already do?</a:t>
            </a:r>
          </a:p>
          <a:p>
            <a:pPr marL="0" indent="0">
              <a:buFont typeface="Arial" panose="020B0604020202020204" pitchFamily="34" charset="0"/>
              <a:buNone/>
              <a:defRPr/>
            </a:pPr>
            <a:r>
              <a:rPr lang="en-GB" sz="3600" dirty="0">
                <a:latin typeface="Verdana Pro"/>
                <a:cs typeface="Arial"/>
              </a:rPr>
              <a:t>What new things could you try?</a:t>
            </a:r>
          </a:p>
          <a:p>
            <a:pPr>
              <a:defRPr/>
            </a:pPr>
            <a:endParaRPr lang="en-GB" dirty="0">
              <a:latin typeface="Verdana Pro" panose="020B0604030504040204" pitchFamily="34" charset="0"/>
            </a:endParaRPr>
          </a:p>
          <a:p>
            <a:pPr>
              <a:defRPr/>
            </a:pPr>
            <a:endParaRPr lang="en-GB" dirty="0">
              <a:latin typeface="Verdana Pro" panose="020B0604030504040204" pitchFamily="34" charset="0"/>
            </a:endParaRPr>
          </a:p>
        </p:txBody>
      </p:sp>
      <p:sp>
        <p:nvSpPr>
          <p:cNvPr id="9" name="Heart 8">
            <a:extLst>
              <a:ext uri="{FF2B5EF4-FFF2-40B4-BE49-F238E27FC236}">
                <a16:creationId xmlns:a16="http://schemas.microsoft.com/office/drawing/2014/main" id="{28D44041-AFC7-94E5-99C6-11B3F896D3AD}"/>
              </a:ext>
            </a:extLst>
          </p:cNvPr>
          <p:cNvSpPr/>
          <p:nvPr/>
        </p:nvSpPr>
        <p:spPr>
          <a:xfrm>
            <a:off x="8467725" y="1985963"/>
            <a:ext cx="144463" cy="144462"/>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grpSp>
        <p:nvGrpSpPr>
          <p:cNvPr id="120837" name="Group 11">
            <a:extLst>
              <a:ext uri="{FF2B5EF4-FFF2-40B4-BE49-F238E27FC236}">
                <a16:creationId xmlns:a16="http://schemas.microsoft.com/office/drawing/2014/main" id="{E9490451-CB07-57BD-4523-EDEB84134B28}"/>
              </a:ext>
            </a:extLst>
          </p:cNvPr>
          <p:cNvGrpSpPr>
            <a:grpSpLocks/>
          </p:cNvGrpSpPr>
          <p:nvPr/>
        </p:nvGrpSpPr>
        <p:grpSpPr bwMode="auto">
          <a:xfrm rot="1258302">
            <a:off x="5403042" y="4267290"/>
            <a:ext cx="3295650" cy="1549400"/>
            <a:chOff x="1583668" y="4181646"/>
            <a:chExt cx="1944215" cy="1450039"/>
          </a:xfrm>
        </p:grpSpPr>
        <p:sp>
          <p:nvSpPr>
            <p:cNvPr id="13" name="Oval Callout 12">
              <a:extLst>
                <a:ext uri="{FF2B5EF4-FFF2-40B4-BE49-F238E27FC236}">
                  <a16:creationId xmlns:a16="http://schemas.microsoft.com/office/drawing/2014/main" id="{5B0497F7-5CDF-1ABC-212F-5945D7C7CF94}"/>
                </a:ext>
              </a:extLst>
            </p:cNvPr>
            <p:cNvSpPr/>
            <p:nvPr/>
          </p:nvSpPr>
          <p:spPr>
            <a:xfrm>
              <a:off x="1583668" y="4181646"/>
              <a:ext cx="1944215" cy="1450039"/>
            </a:xfrm>
            <a:prstGeom prst="wedgeEllipseCallout">
              <a:avLst>
                <a:gd name="adj1" fmla="val 36999"/>
                <a:gd name="adj2" fmla="val -98575"/>
              </a:avLst>
            </a:prstGeom>
            <a:solidFill>
              <a:srgbClr val="FFC36E"/>
            </a:solidFill>
            <a:ln>
              <a:solidFill>
                <a:srgbClr val="FFC3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0840" name="TextBox 13">
              <a:extLst>
                <a:ext uri="{FF2B5EF4-FFF2-40B4-BE49-F238E27FC236}">
                  <a16:creationId xmlns:a16="http://schemas.microsoft.com/office/drawing/2014/main" id="{061EFAB6-E9AD-DE7A-01A1-A1F8D69FE82C}"/>
                </a:ext>
              </a:extLst>
            </p:cNvPr>
            <p:cNvSpPr txBox="1">
              <a:spLocks noChangeArrowheads="1"/>
            </p:cNvSpPr>
            <p:nvPr/>
          </p:nvSpPr>
          <p:spPr bwMode="auto">
            <a:xfrm>
              <a:off x="1907703" y="4429788"/>
              <a:ext cx="1296144" cy="9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2000" dirty="0">
                  <a:latin typeface="Arial"/>
                  <a:cs typeface="Arial"/>
                </a:rPr>
                <a:t>If you feel sad, you could cuddle a pet!</a:t>
              </a:r>
              <a:endParaRPr lang="en-GB" altLang="en-US" sz="2000" b="1" dirty="0">
                <a:latin typeface="Arial"/>
                <a:cs typeface="Arial"/>
              </a:endParaRPr>
            </a:p>
          </p:txBody>
        </p:sp>
      </p:grpSp>
      <p:pic>
        <p:nvPicPr>
          <p:cNvPr id="120838" name="Picture 2" descr="Does planting trees actually fight climate change? - Sustainable Travel  International">
            <a:extLst>
              <a:ext uri="{FF2B5EF4-FFF2-40B4-BE49-F238E27FC236}">
                <a16:creationId xmlns:a16="http://schemas.microsoft.com/office/drawing/2014/main" id="{2584BCF7-B853-18AF-F51E-8B1286460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31" y="4044321"/>
            <a:ext cx="4204929" cy="23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08047F44-EBE7-F723-6443-2DE5366E6ADF}"/>
              </a:ext>
            </a:extLst>
          </p:cNvPr>
          <p:cNvSpPr>
            <a:spLocks noGrp="1"/>
          </p:cNvSpPr>
          <p:nvPr>
            <p:ph type="title"/>
          </p:nvPr>
        </p:nvSpPr>
        <p:spPr>
          <a:xfrm>
            <a:off x="460375" y="836613"/>
            <a:ext cx="8229600" cy="1143000"/>
          </a:xfrm>
        </p:spPr>
        <p:txBody>
          <a:bodyPr/>
          <a:lstStyle/>
          <a:p>
            <a:r>
              <a:rPr lang="en-GB" altLang="en-US">
                <a:solidFill>
                  <a:srgbClr val="002060"/>
                </a:solidFill>
              </a:rPr>
              <a:t>How can we help everyone to feel safe and valued in this lesson?</a:t>
            </a:r>
          </a:p>
        </p:txBody>
      </p:sp>
      <p:pic>
        <p:nvPicPr>
          <p:cNvPr id="84995" name="Content Placeholder 4">
            <a:extLst>
              <a:ext uri="{FF2B5EF4-FFF2-40B4-BE49-F238E27FC236}">
                <a16:creationId xmlns:a16="http://schemas.microsoft.com/office/drawing/2014/main" id="{053F880A-EB6F-703D-2911-0A13E9D9DB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133600"/>
            <a:ext cx="5386387" cy="38115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533FFCD5-8CA9-C1CF-3F32-AD45F6AEB5F5}"/>
              </a:ext>
            </a:extLst>
          </p:cNvPr>
          <p:cNvSpPr>
            <a:spLocks noGrp="1"/>
          </p:cNvSpPr>
          <p:nvPr>
            <p:ph type="title"/>
          </p:nvPr>
        </p:nvSpPr>
        <p:spPr/>
        <p:txBody>
          <a:bodyPr/>
          <a:lstStyle/>
          <a:p>
            <a:r>
              <a:rPr lang="en-GB" altLang="en-US" dirty="0">
                <a:solidFill>
                  <a:srgbClr val="002060"/>
                </a:solidFill>
                <a:latin typeface="Arial"/>
                <a:cs typeface="Arial"/>
              </a:rPr>
              <a:t>Let’s feel good and celebrate our friends!</a:t>
            </a:r>
          </a:p>
        </p:txBody>
      </p:sp>
      <p:sp>
        <p:nvSpPr>
          <p:cNvPr id="87043" name="Content Placeholder 2">
            <a:extLst>
              <a:ext uri="{FF2B5EF4-FFF2-40B4-BE49-F238E27FC236}">
                <a16:creationId xmlns:a16="http://schemas.microsoft.com/office/drawing/2014/main" id="{6D5DE8A5-5F71-2EE7-7DF1-E1FD00550779}"/>
              </a:ext>
            </a:extLst>
          </p:cNvPr>
          <p:cNvSpPr>
            <a:spLocks noGrp="1"/>
          </p:cNvSpPr>
          <p:nvPr>
            <p:ph idx="1"/>
          </p:nvPr>
        </p:nvSpPr>
        <p:spPr>
          <a:xfrm>
            <a:off x="304800" y="1341438"/>
            <a:ext cx="8534400" cy="3622675"/>
          </a:xfrm>
        </p:spPr>
        <p:txBody>
          <a:bodyPr/>
          <a:lstStyle/>
          <a:p>
            <a:pPr marL="0" indent="0" algn="ctr">
              <a:buFont typeface="Arial" panose="020B0604020202020204" pitchFamily="34" charset="0"/>
              <a:buNone/>
            </a:pPr>
            <a:endParaRPr lang="en-GB" altLang="en-US"/>
          </a:p>
          <a:p>
            <a:pPr marL="0" indent="0" algn="ctr">
              <a:buNone/>
            </a:pPr>
            <a:r>
              <a:rPr lang="en-GB" altLang="en-US" sz="3600" dirty="0">
                <a:solidFill>
                  <a:srgbClr val="0070C0"/>
                </a:solidFill>
                <a:latin typeface="Arial"/>
                <a:cs typeface="Arial"/>
              </a:rPr>
              <a:t>Our friends can make us feel really good!</a:t>
            </a:r>
            <a:endParaRPr lang="en-GB" altLang="en-US" sz="3600">
              <a:solidFill>
                <a:srgbClr val="0070C0"/>
              </a:solidFill>
            </a:endParaRPr>
          </a:p>
          <a:p>
            <a:pPr marL="0" indent="0">
              <a:buNone/>
            </a:pPr>
            <a:endParaRPr lang="en-GB" altLang="en-US" sz="2800"/>
          </a:p>
        </p:txBody>
      </p:sp>
      <p:pic>
        <p:nvPicPr>
          <p:cNvPr id="2" name="Picture 2" descr="A picture containing text, person&#10;&#10;Description automatically generated">
            <a:extLst>
              <a:ext uri="{FF2B5EF4-FFF2-40B4-BE49-F238E27FC236}">
                <a16:creationId xmlns:a16="http://schemas.microsoft.com/office/drawing/2014/main" id="{EC904DAA-2E94-04E9-1E99-A38E11529EF4}"/>
              </a:ext>
            </a:extLst>
          </p:cNvPr>
          <p:cNvPicPr>
            <a:picLocks noChangeAspect="1"/>
          </p:cNvPicPr>
          <p:nvPr/>
        </p:nvPicPr>
        <p:blipFill>
          <a:blip r:embed="rId3"/>
          <a:stretch>
            <a:fillRect/>
          </a:stretch>
        </p:blipFill>
        <p:spPr>
          <a:xfrm>
            <a:off x="1475117" y="2991583"/>
            <a:ext cx="5834331" cy="32758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55D344E8-DF39-0679-6BF8-AED786890926}"/>
              </a:ext>
            </a:extLst>
          </p:cNvPr>
          <p:cNvSpPr>
            <a:spLocks noGrp="1"/>
          </p:cNvSpPr>
          <p:nvPr>
            <p:ph type="title"/>
          </p:nvPr>
        </p:nvSpPr>
        <p:spPr/>
        <p:txBody>
          <a:bodyPr/>
          <a:lstStyle/>
          <a:p>
            <a:r>
              <a:rPr lang="en-GB" altLang="en-US" dirty="0">
                <a:solidFill>
                  <a:srgbClr val="002060"/>
                </a:solidFill>
                <a:latin typeface="Arial"/>
                <a:cs typeface="Arial"/>
              </a:rPr>
              <a:t>We all feel lots of emotions</a:t>
            </a:r>
            <a:endParaRPr lang="en-US" dirty="0"/>
          </a:p>
        </p:txBody>
      </p:sp>
      <p:sp>
        <p:nvSpPr>
          <p:cNvPr id="83971" name="Content Placeholder 2">
            <a:extLst>
              <a:ext uri="{FF2B5EF4-FFF2-40B4-BE49-F238E27FC236}">
                <a16:creationId xmlns:a16="http://schemas.microsoft.com/office/drawing/2014/main" id="{2F1EAF17-EBF0-E482-AB0A-994884F26EDD}"/>
              </a:ext>
            </a:extLst>
          </p:cNvPr>
          <p:cNvSpPr>
            <a:spLocks noGrp="1"/>
          </p:cNvSpPr>
          <p:nvPr>
            <p:ph idx="1"/>
          </p:nvPr>
        </p:nvSpPr>
        <p:spPr>
          <a:xfrm>
            <a:off x="457200" y="1600200"/>
            <a:ext cx="8362950" cy="4205288"/>
          </a:xfrm>
        </p:spPr>
        <p:txBody>
          <a:bodyPr/>
          <a:lstStyle/>
          <a:p>
            <a:pPr marL="0" indent="0">
              <a:buNone/>
            </a:pPr>
            <a:r>
              <a:rPr lang="en-GB" altLang="en-US" dirty="0">
                <a:solidFill>
                  <a:srgbClr val="002060"/>
                </a:solidFill>
                <a:latin typeface="Arial"/>
                <a:cs typeface="Arial"/>
              </a:rPr>
              <a:t>How do you think the boy is feeling? What makes you feel different emotions?</a:t>
            </a:r>
            <a:endParaRPr lang="en-GB" altLang="en-US" dirty="0">
              <a:solidFill>
                <a:srgbClr val="002060"/>
              </a:solidFill>
            </a:endParaRPr>
          </a:p>
        </p:txBody>
      </p:sp>
      <p:pic>
        <p:nvPicPr>
          <p:cNvPr id="83972" name="Picture 6" descr="3,219,141 Emotions Faces Stock Photos, Pictures &amp; Royalty-Free Images -  iStock">
            <a:extLst>
              <a:ext uri="{FF2B5EF4-FFF2-40B4-BE49-F238E27FC236}">
                <a16:creationId xmlns:a16="http://schemas.microsoft.com/office/drawing/2014/main" id="{AF2D568E-AE28-7373-0ECB-2C905C0AC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91" y="2637047"/>
            <a:ext cx="6533791" cy="40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47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BB4B1B1-F96E-5758-AD29-CF5337F14D1E}"/>
              </a:ext>
            </a:extLst>
          </p:cNvPr>
          <p:cNvSpPr>
            <a:spLocks noGrp="1"/>
          </p:cNvSpPr>
          <p:nvPr>
            <p:ph type="title"/>
          </p:nvPr>
        </p:nvSpPr>
        <p:spPr>
          <a:xfrm>
            <a:off x="468313" y="457200"/>
            <a:ext cx="8229600" cy="1143000"/>
          </a:xfrm>
        </p:spPr>
        <p:txBody>
          <a:bodyPr/>
          <a:lstStyle/>
          <a:p>
            <a:r>
              <a:rPr lang="en-GB" altLang="en-US">
                <a:solidFill>
                  <a:srgbClr val="002060"/>
                </a:solidFill>
              </a:rPr>
              <a:t>The Paper Dolls</a:t>
            </a:r>
          </a:p>
        </p:txBody>
      </p:sp>
      <p:sp>
        <p:nvSpPr>
          <p:cNvPr id="3" name="Content Placeholder 2">
            <a:extLst>
              <a:ext uri="{FF2B5EF4-FFF2-40B4-BE49-F238E27FC236}">
                <a16:creationId xmlns:a16="http://schemas.microsoft.com/office/drawing/2014/main" id="{BB6570B1-7D30-5B23-32F4-41C920D11BA5}"/>
              </a:ext>
            </a:extLst>
          </p:cNvPr>
          <p:cNvSpPr>
            <a:spLocks noGrp="1"/>
          </p:cNvSpPr>
          <p:nvPr>
            <p:ph sz="half" idx="1"/>
          </p:nvPr>
        </p:nvSpPr>
        <p:spPr>
          <a:xfrm>
            <a:off x="605107" y="3224453"/>
            <a:ext cx="7788185" cy="4251325"/>
          </a:xfrm>
        </p:spPr>
        <p:txBody>
          <a:bodyPr>
            <a:normAutofit/>
          </a:bodyPr>
          <a:lstStyle/>
          <a:p>
            <a:pPr marL="0" indent="0">
              <a:buNone/>
              <a:defRPr/>
            </a:pPr>
            <a:endParaRPr lang="en-GB" sz="3600" dirty="0">
              <a:solidFill>
                <a:srgbClr val="002060"/>
              </a:solidFill>
            </a:endParaRPr>
          </a:p>
          <a:p>
            <a:pPr marL="0" indent="0">
              <a:buFont typeface="Arial" panose="020B0604020202020204" pitchFamily="34" charset="0"/>
              <a:buNone/>
              <a:defRPr/>
            </a:pPr>
            <a:endParaRPr lang="en-GB" sz="3600" dirty="0">
              <a:solidFill>
                <a:srgbClr val="002060"/>
              </a:solidFill>
            </a:endParaRPr>
          </a:p>
          <a:p>
            <a:pPr>
              <a:defRPr/>
            </a:pPr>
            <a:endParaRPr lang="en-GB" dirty="0"/>
          </a:p>
        </p:txBody>
      </p:sp>
      <p:pic>
        <p:nvPicPr>
          <p:cNvPr id="2" name="Online Media 1" title="The Paper Dolls by Julia Donaldson. Children's story. Audiobook (read-aloud).">
            <a:hlinkClick r:id="" action="ppaction://media"/>
            <a:extLst>
              <a:ext uri="{FF2B5EF4-FFF2-40B4-BE49-F238E27FC236}">
                <a16:creationId xmlns:a16="http://schemas.microsoft.com/office/drawing/2014/main" id="{1E22681A-5C06-4BD7-8D5D-A2418FF18680}"/>
              </a:ext>
            </a:extLst>
          </p:cNvPr>
          <p:cNvPicPr>
            <a:picLocks noGrp="1" noRot="1" noChangeAspect="1"/>
          </p:cNvPicPr>
          <p:nvPr>
            <p:ph sz="half" idx="2"/>
            <a:videoFile r:link="rId1"/>
          </p:nvPr>
        </p:nvPicPr>
        <p:blipFill>
          <a:blip r:embed="rId4"/>
          <a:stretch>
            <a:fillRect/>
          </a:stretch>
        </p:blipFill>
        <p:spPr>
          <a:xfrm>
            <a:off x="608162" y="1599691"/>
            <a:ext cx="7949241" cy="5128044"/>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B2A0-3A30-4BBB-B15F-C761DD89FC18}"/>
              </a:ext>
            </a:extLst>
          </p:cNvPr>
          <p:cNvSpPr>
            <a:spLocks noGrp="1"/>
          </p:cNvSpPr>
          <p:nvPr>
            <p:ph type="title"/>
          </p:nvPr>
        </p:nvSpPr>
        <p:spPr/>
        <p:txBody>
          <a:bodyPr/>
          <a:lstStyle/>
          <a:p>
            <a:r>
              <a:rPr lang="en-US" dirty="0">
                <a:solidFill>
                  <a:srgbClr val="002060"/>
                </a:solidFill>
                <a:latin typeface="Arial"/>
                <a:cs typeface="Arial"/>
              </a:rPr>
              <a:t>The Paper Dolls</a:t>
            </a:r>
            <a:endParaRPr lang="en-US">
              <a:solidFill>
                <a:srgbClr val="002060"/>
              </a:solidFill>
            </a:endParaRPr>
          </a:p>
        </p:txBody>
      </p:sp>
      <p:sp>
        <p:nvSpPr>
          <p:cNvPr id="3" name="Content Placeholder 2">
            <a:extLst>
              <a:ext uri="{FF2B5EF4-FFF2-40B4-BE49-F238E27FC236}">
                <a16:creationId xmlns:a16="http://schemas.microsoft.com/office/drawing/2014/main" id="{D0C1F0D7-CD6B-EC18-8CB8-BE8F1F6E6A97}"/>
              </a:ext>
            </a:extLst>
          </p:cNvPr>
          <p:cNvSpPr>
            <a:spLocks noGrp="1"/>
          </p:cNvSpPr>
          <p:nvPr>
            <p:ph idx="1"/>
          </p:nvPr>
        </p:nvSpPr>
        <p:spPr/>
        <p:txBody>
          <a:bodyPr/>
          <a:lstStyle/>
          <a:p>
            <a:r>
              <a:rPr lang="en-GB" dirty="0">
                <a:solidFill>
                  <a:srgbClr val="002060"/>
                </a:solidFill>
                <a:latin typeface="Arial"/>
                <a:cs typeface="Arial"/>
              </a:rPr>
              <a:t>How does the little girl feel when her dolls get cut up?</a:t>
            </a:r>
            <a:endParaRPr lang="en-US" dirty="0">
              <a:latin typeface="Arial"/>
              <a:cs typeface="Arial"/>
            </a:endParaRPr>
          </a:p>
          <a:p>
            <a:r>
              <a:rPr lang="en-GB" dirty="0">
                <a:solidFill>
                  <a:srgbClr val="002060"/>
                </a:solidFill>
                <a:latin typeface="Arial"/>
                <a:cs typeface="Arial"/>
              </a:rPr>
              <a:t>Have you ever felt sad? What happened? Who or what helped you? </a:t>
            </a:r>
            <a:endParaRPr lang="en-GB" dirty="0">
              <a:latin typeface="Arial"/>
              <a:cs typeface="Arial"/>
            </a:endParaRPr>
          </a:p>
          <a:p>
            <a:r>
              <a:rPr lang="en-GB" dirty="0">
                <a:solidFill>
                  <a:srgbClr val="002060"/>
                </a:solidFill>
                <a:latin typeface="Arial"/>
                <a:cs typeface="Arial"/>
              </a:rPr>
              <a:t>Where do the paper dolls go?</a:t>
            </a:r>
          </a:p>
          <a:p>
            <a:r>
              <a:rPr lang="en-GB" dirty="0">
                <a:solidFill>
                  <a:srgbClr val="002060"/>
                </a:solidFill>
                <a:latin typeface="Arial"/>
                <a:cs typeface="Arial"/>
              </a:rPr>
              <a:t>Can you remember what else was there?</a:t>
            </a:r>
          </a:p>
          <a:p>
            <a:r>
              <a:rPr lang="en-GB" dirty="0">
                <a:solidFill>
                  <a:srgbClr val="002060"/>
                </a:solidFill>
                <a:latin typeface="Arial"/>
                <a:cs typeface="Arial"/>
              </a:rPr>
              <a:t>A kind granny is there too. Can you think why her granny was in her memory?</a:t>
            </a:r>
            <a:endParaRPr lang="en-GB"/>
          </a:p>
        </p:txBody>
      </p:sp>
    </p:spTree>
    <p:extLst>
      <p:ext uri="{BB962C8B-B14F-4D97-AF65-F5344CB8AC3E}">
        <p14:creationId xmlns:p14="http://schemas.microsoft.com/office/powerpoint/2010/main" val="314161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BB46532F-64E2-6C66-F932-0F4F580C6EF0}"/>
              </a:ext>
            </a:extLst>
          </p:cNvPr>
          <p:cNvSpPr>
            <a:spLocks noGrp="1"/>
          </p:cNvSpPr>
          <p:nvPr>
            <p:ph type="title"/>
          </p:nvPr>
        </p:nvSpPr>
        <p:spPr>
          <a:xfrm>
            <a:off x="457200" y="260350"/>
            <a:ext cx="8229600" cy="1143000"/>
          </a:xfrm>
        </p:spPr>
        <p:txBody>
          <a:bodyPr/>
          <a:lstStyle/>
          <a:p>
            <a:r>
              <a:rPr lang="en-GB" altLang="en-US">
                <a:solidFill>
                  <a:srgbClr val="002060"/>
                </a:solidFill>
              </a:rPr>
              <a:t>Make Your Own Paper Dolls!</a:t>
            </a:r>
          </a:p>
        </p:txBody>
      </p:sp>
      <p:sp>
        <p:nvSpPr>
          <p:cNvPr id="91139" name="Content Placeholder 2">
            <a:extLst>
              <a:ext uri="{FF2B5EF4-FFF2-40B4-BE49-F238E27FC236}">
                <a16:creationId xmlns:a16="http://schemas.microsoft.com/office/drawing/2014/main" id="{D5BE31C8-AD1A-A985-95D9-E7AE088E9060}"/>
              </a:ext>
            </a:extLst>
          </p:cNvPr>
          <p:cNvSpPr>
            <a:spLocks noGrp="1"/>
          </p:cNvSpPr>
          <p:nvPr>
            <p:ph sz="half" idx="1"/>
          </p:nvPr>
        </p:nvSpPr>
        <p:spPr>
          <a:xfrm>
            <a:off x="71438" y="1436688"/>
            <a:ext cx="9001125" cy="3984625"/>
          </a:xfrm>
        </p:spPr>
        <p:txBody>
          <a:bodyPr/>
          <a:lstStyle/>
          <a:p>
            <a:r>
              <a:rPr lang="en-GB" altLang="en-US">
                <a:solidFill>
                  <a:srgbClr val="002060"/>
                </a:solidFill>
              </a:rPr>
              <a:t>Create your own paper dolls of people in your family or people you are close to.</a:t>
            </a:r>
          </a:p>
          <a:p>
            <a:r>
              <a:rPr lang="en-GB" altLang="en-US">
                <a:solidFill>
                  <a:srgbClr val="002060"/>
                </a:solidFill>
              </a:rPr>
              <a:t>Some people may not be with us any more. They might have moved away or they might have died.</a:t>
            </a:r>
          </a:p>
          <a:p>
            <a:r>
              <a:rPr lang="en-GB" altLang="en-US">
                <a:solidFill>
                  <a:srgbClr val="002060"/>
                </a:solidFill>
              </a:rPr>
              <a:t>We can still remember them and this will help us when we feel sad.</a:t>
            </a:r>
          </a:p>
          <a:p>
            <a:endParaRPr lang="en-GB" altLang="en-US"/>
          </a:p>
        </p:txBody>
      </p:sp>
      <p:pic>
        <p:nvPicPr>
          <p:cNvPr id="91140" name="Picture 7" descr="The Paper Dolls | Paper dolls, Children's book illustration, Book  inspiration">
            <a:extLst>
              <a:ext uri="{FF2B5EF4-FFF2-40B4-BE49-F238E27FC236}">
                <a16:creationId xmlns:a16="http://schemas.microsoft.com/office/drawing/2014/main" id="{AA6CB1A7-4A93-745D-AEA8-31ABBDC55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288" y="3860800"/>
            <a:ext cx="42037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3EED4C2E-395D-D056-7AF4-2881DD146D12}"/>
              </a:ext>
            </a:extLst>
          </p:cNvPr>
          <p:cNvSpPr>
            <a:spLocks noGrp="1"/>
          </p:cNvSpPr>
          <p:nvPr>
            <p:ph type="title"/>
          </p:nvPr>
        </p:nvSpPr>
        <p:spPr>
          <a:xfrm>
            <a:off x="544513" y="476250"/>
            <a:ext cx="8229600" cy="1143000"/>
          </a:xfrm>
        </p:spPr>
        <p:txBody>
          <a:bodyPr/>
          <a:lstStyle/>
          <a:p>
            <a:r>
              <a:rPr lang="en-GB" altLang="en-US" sz="4000">
                <a:solidFill>
                  <a:srgbClr val="002060"/>
                </a:solidFill>
              </a:rPr>
              <a:t>What did we learn today?</a:t>
            </a:r>
          </a:p>
        </p:txBody>
      </p:sp>
      <p:sp>
        <p:nvSpPr>
          <p:cNvPr id="94211" name="Content Placeholder 2">
            <a:extLst>
              <a:ext uri="{FF2B5EF4-FFF2-40B4-BE49-F238E27FC236}">
                <a16:creationId xmlns:a16="http://schemas.microsoft.com/office/drawing/2014/main" id="{BCE59436-9B7F-0C9A-B1B2-B33AA54BECBE}"/>
              </a:ext>
            </a:extLst>
          </p:cNvPr>
          <p:cNvSpPr>
            <a:spLocks noGrp="1"/>
          </p:cNvSpPr>
          <p:nvPr>
            <p:ph sz="half" idx="1"/>
          </p:nvPr>
        </p:nvSpPr>
        <p:spPr>
          <a:xfrm>
            <a:off x="542925" y="2276475"/>
            <a:ext cx="4811713" cy="3816350"/>
          </a:xfrm>
        </p:spPr>
        <p:txBody>
          <a:bodyPr/>
          <a:lstStyle/>
          <a:p>
            <a:pPr marL="0" indent="0">
              <a:buNone/>
            </a:pPr>
            <a:r>
              <a:rPr lang="en-GB" altLang="en-US" dirty="0">
                <a:solidFill>
                  <a:srgbClr val="002060"/>
                </a:solidFill>
                <a:latin typeface="Arial"/>
                <a:cs typeface="Arial"/>
              </a:rPr>
              <a:t>We all feel lots of emotions</a:t>
            </a:r>
          </a:p>
          <a:p>
            <a:pPr marL="0" indent="0">
              <a:buNone/>
            </a:pPr>
            <a:endParaRPr lang="en-GB" altLang="en-US" dirty="0">
              <a:solidFill>
                <a:srgbClr val="002060"/>
              </a:solidFill>
              <a:latin typeface="Arial"/>
              <a:cs typeface="Arial"/>
            </a:endParaRPr>
          </a:p>
          <a:p>
            <a:pPr marL="0" indent="0">
              <a:buFont typeface="Arial" panose="020B0604020202020204" pitchFamily="34" charset="0"/>
              <a:buNone/>
            </a:pPr>
            <a:r>
              <a:rPr lang="en-GB" altLang="en-US" dirty="0">
                <a:solidFill>
                  <a:srgbClr val="002060"/>
                </a:solidFill>
                <a:latin typeface="Arial"/>
                <a:cs typeface="Arial"/>
              </a:rPr>
              <a:t>Sadness is an emotion.</a:t>
            </a:r>
            <a:endParaRPr lang="en-GB" dirty="0">
              <a:latin typeface="Arial"/>
              <a:cs typeface="Arial"/>
            </a:endParaRPr>
          </a:p>
          <a:p>
            <a:pPr marL="0" indent="0">
              <a:buFont typeface="Arial" panose="020B0604020202020204" pitchFamily="34" charset="0"/>
              <a:buNone/>
            </a:pPr>
            <a:r>
              <a:rPr lang="en-GB" altLang="en-US" sz="2400" b="1" dirty="0">
                <a:solidFill>
                  <a:srgbClr val="002060"/>
                </a:solidFill>
                <a:latin typeface="Arial"/>
                <a:cs typeface="Arial"/>
              </a:rPr>
              <a:t>I feel sad when…</a:t>
            </a:r>
          </a:p>
          <a:p>
            <a:pPr marL="0" indent="0">
              <a:buFont typeface="Arial" panose="020B0604020202020204" pitchFamily="34" charset="0"/>
              <a:buNone/>
            </a:pPr>
            <a:endParaRPr lang="en-GB" altLang="en-US" i="1">
              <a:solidFill>
                <a:srgbClr val="002060"/>
              </a:solidFill>
            </a:endParaRPr>
          </a:p>
          <a:p>
            <a:pPr marL="0" indent="0">
              <a:buFont typeface="Arial" panose="020B0604020202020204" pitchFamily="34" charset="0"/>
              <a:buNone/>
            </a:pPr>
            <a:r>
              <a:rPr lang="en-GB" altLang="en-US" dirty="0">
                <a:solidFill>
                  <a:srgbClr val="002060"/>
                </a:solidFill>
                <a:latin typeface="Arial"/>
                <a:cs typeface="Arial"/>
              </a:rPr>
              <a:t>Loss is a part of life.</a:t>
            </a:r>
          </a:p>
          <a:p>
            <a:pPr marL="0" indent="0">
              <a:buNone/>
            </a:pPr>
            <a:r>
              <a:rPr lang="en-GB" altLang="en-US" sz="2400" b="1" dirty="0">
                <a:solidFill>
                  <a:srgbClr val="002060"/>
                </a:solidFill>
                <a:latin typeface="Arial"/>
                <a:cs typeface="Arial"/>
              </a:rPr>
              <a:t>I felt sad when I lost...</a:t>
            </a:r>
            <a:endParaRPr lang="en-GB" altLang="en-US" sz="2400" b="1" dirty="0">
              <a:solidFill>
                <a:srgbClr val="002060"/>
              </a:solidFill>
            </a:endParaRP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latin typeface="Verdana" panose="020B0604030504040204" pitchFamily="34" charset="0"/>
            </a:endParaRP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p:txBody>
      </p:sp>
      <p:pic>
        <p:nvPicPr>
          <p:cNvPr id="94212" name="Picture 7" descr="The Paper Dolls | Paper dolls, Children's book illustration, Book  inspiration">
            <a:extLst>
              <a:ext uri="{FF2B5EF4-FFF2-40B4-BE49-F238E27FC236}">
                <a16:creationId xmlns:a16="http://schemas.microsoft.com/office/drawing/2014/main" id="{C5FBE749-2D76-53D9-4AFC-1097C7A2B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5" y="2706688"/>
            <a:ext cx="3125788"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66BBE51E48146B4802BE8977738FC" ma:contentTypeVersion="18" ma:contentTypeDescription="Create a new document." ma:contentTypeScope="" ma:versionID="704bd3a810641c39850da878d8ce5bdb">
  <xsd:schema xmlns:xsd="http://www.w3.org/2001/XMLSchema" xmlns:xs="http://www.w3.org/2001/XMLSchema" xmlns:p="http://schemas.microsoft.com/office/2006/metadata/properties" xmlns:ns2="8bc5aece-e6f2-4128-86c4-bc2af1ce6013" xmlns:ns3="8af00c48-6f5a-47f3-a08e-7e7944597777" targetNamespace="http://schemas.microsoft.com/office/2006/metadata/properties" ma:root="true" ma:fieldsID="dba91df6bb58151706773f74e2d7f49a" ns2:_="" ns3:_="">
    <xsd:import namespace="8bc5aece-e6f2-4128-86c4-bc2af1ce6013"/>
    <xsd:import namespace="8af00c48-6f5a-47f3-a08e-7e79445977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5aece-e6f2-4128-86c4-bc2af1ce6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759d2a-ac79-40f5-9f0b-a50eeb01c1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f00c48-6f5a-47f3-a08e-7e79445977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83f945-529d-4ee9-a01b-378d74074df0}" ma:internalName="TaxCatchAll" ma:showField="CatchAllData" ma:web="8af00c48-6f5a-47f3-a08e-7e79445977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af00c48-6f5a-47f3-a08e-7e7944597777" xsi:nil="true"/>
    <lcf76f155ced4ddcb4097134ff3c332f xmlns="8bc5aece-e6f2-4128-86c4-bc2af1ce60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DB7166-D83C-4AFB-8363-6729BE7748A4}"/>
</file>

<file path=customXml/itemProps2.xml><?xml version="1.0" encoding="utf-8"?>
<ds:datastoreItem xmlns:ds="http://schemas.openxmlformats.org/officeDocument/2006/customXml" ds:itemID="{33BC26F2-7D77-41B3-A3B3-EDAE344D0C7D}">
  <ds:schemaRefs>
    <ds:schemaRef ds:uri="http://schemas.microsoft.com/sharepoint/v3/contenttype/forms"/>
  </ds:schemaRefs>
</ds:datastoreItem>
</file>

<file path=customXml/itemProps3.xml><?xml version="1.0" encoding="utf-8"?>
<ds:datastoreItem xmlns:ds="http://schemas.openxmlformats.org/officeDocument/2006/customXml" ds:itemID="{0A1E3353-5D9A-46EF-93BF-A73A66BEF042}"/>
</file>

<file path=docProps/app.xml><?xml version="1.0" encoding="utf-8"?>
<Properties xmlns="http://schemas.openxmlformats.org/officeDocument/2006/extended-properties" xmlns:vt="http://schemas.openxmlformats.org/officeDocument/2006/docPropsVTypes">
  <TotalTime>2515</TotalTime>
  <Words>985</Words>
  <Application>Microsoft Office PowerPoint</Application>
  <PresentationFormat>On-screen Show (4:3)</PresentationFormat>
  <Paragraphs>129</Paragraphs>
  <Slides>27</Slides>
  <Notes>10</Notes>
  <HiddenSlides>0</HiddenSlides>
  <MMClips>3</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27</vt:i4>
      </vt:variant>
    </vt:vector>
  </HeadingPairs>
  <TitlesOfParts>
    <vt:vector size="41" baseType="lpstr">
      <vt:lpstr>Arial</vt:lpstr>
      <vt:lpstr>Calibri</vt:lpstr>
      <vt:lpstr>Comic Sans MS</vt:lpstr>
      <vt:lpstr>Times New Roman</vt:lpstr>
      <vt:lpstr>Verdana</vt:lpstr>
      <vt:lpstr>Verdana Pro</vt:lpstr>
      <vt:lpstr>Custom Design</vt:lpstr>
      <vt:lpstr>Office Theme</vt:lpstr>
      <vt:lpstr>1_Custom Design</vt:lpstr>
      <vt:lpstr>1_Office Theme</vt:lpstr>
      <vt:lpstr>2_Office Theme</vt:lpstr>
      <vt:lpstr>3_Office Theme</vt:lpstr>
      <vt:lpstr>4_Office Theme</vt:lpstr>
      <vt:lpstr>5_Office Theme</vt:lpstr>
      <vt:lpstr>Learning about Bereavement, Loss and Grief</vt:lpstr>
      <vt:lpstr>Today’s lesson</vt:lpstr>
      <vt:lpstr>How can we help everyone to feel safe and valued in this lesson?</vt:lpstr>
      <vt:lpstr>Let’s feel good and celebrate our friends!</vt:lpstr>
      <vt:lpstr>We all feel lots of emotions</vt:lpstr>
      <vt:lpstr>The Paper Dolls</vt:lpstr>
      <vt:lpstr>The Paper Dolls</vt:lpstr>
      <vt:lpstr>Make Your Own Paper Dolls!</vt:lpstr>
      <vt:lpstr>What did we learn today?</vt:lpstr>
      <vt:lpstr>Feeling Happy</vt:lpstr>
      <vt:lpstr>Learning about Bereavement, Loss and Grief</vt:lpstr>
      <vt:lpstr>Today’s lesson</vt:lpstr>
      <vt:lpstr>Recap - How can we help everyone to feel safe and valued in this lesson?</vt:lpstr>
      <vt:lpstr>The Paper Dolls What happened in the story? How did this make you feel? It is sad when we lose something close to us or when someone dies.  </vt:lpstr>
      <vt:lpstr>PowerPoint Presentation</vt:lpstr>
      <vt:lpstr>Ageing, death and dying</vt:lpstr>
      <vt:lpstr>Change</vt:lpstr>
      <vt:lpstr>Change</vt:lpstr>
      <vt:lpstr>Storyboard </vt:lpstr>
      <vt:lpstr>What did we learn today?</vt:lpstr>
      <vt:lpstr>Feeling Happy</vt:lpstr>
      <vt:lpstr>Learning about Bereavement, Loss and Grief</vt:lpstr>
      <vt:lpstr>Today’s lesson</vt:lpstr>
      <vt:lpstr>Recap - How can we help everyone to feel safe and valued in this lesson?</vt:lpstr>
      <vt:lpstr>Loss, Change and Death  All living things have a beginning and an end We might know people or animals that have died It can make us feel sad when we lose things, when something changes or when someone dies  When we feel sad there are things we can do to help us feel better  </vt:lpstr>
      <vt:lpstr>Outdoor Learning</vt:lpstr>
      <vt:lpstr>Feeling Happy</vt:lpstr>
    </vt:vector>
  </TitlesOfParts>
  <Company>Winston's Wish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Winston’s Wish Presentation Template</dc:title>
  <dc:creator>Winston's Wish</dc:creator>
  <cp:lastModifiedBy>Samara Leibner</cp:lastModifiedBy>
  <cp:revision>357</cp:revision>
  <dcterms:created xsi:type="dcterms:W3CDTF">2017-11-14T11:22:05Z</dcterms:created>
  <dcterms:modified xsi:type="dcterms:W3CDTF">2024-03-26T14:16:07Z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0x010100C1066BBE51E48146B4802BE8977738FC</vt:lpwstr>
  </property>
</Properties>
</file>