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48" r:id="rId4"/>
    <p:sldMasterId id="2147483713" r:id="rId5"/>
    <p:sldMasterId id="2147483661" r:id="rId6"/>
    <p:sldMasterId id="2147483674" r:id="rId7"/>
    <p:sldMasterId id="2147483687" r:id="rId8"/>
    <p:sldMasterId id="2147483700" r:id="rId9"/>
    <p:sldMasterId id="2147483774" r:id="rId10"/>
  </p:sldMasterIdLst>
  <p:notesMasterIdLst>
    <p:notesMasterId r:id="rId42"/>
  </p:notesMasterIdLst>
  <p:handoutMasterIdLst>
    <p:handoutMasterId r:id="rId43"/>
  </p:handoutMasterIdLst>
  <p:sldIdLst>
    <p:sldId id="324" r:id="rId11"/>
    <p:sldId id="323" r:id="rId12"/>
    <p:sldId id="327" r:id="rId13"/>
    <p:sldId id="360" r:id="rId14"/>
    <p:sldId id="361" r:id="rId15"/>
    <p:sldId id="321" r:id="rId16"/>
    <p:sldId id="328" r:id="rId17"/>
    <p:sldId id="329" r:id="rId18"/>
    <p:sldId id="330" r:id="rId19"/>
    <p:sldId id="331" r:id="rId20"/>
    <p:sldId id="332" r:id="rId21"/>
    <p:sldId id="334" r:id="rId22"/>
    <p:sldId id="335" r:id="rId23"/>
    <p:sldId id="325" r:id="rId24"/>
    <p:sldId id="336" r:id="rId25"/>
    <p:sldId id="358" r:id="rId26"/>
    <p:sldId id="347" r:id="rId27"/>
    <p:sldId id="339" r:id="rId28"/>
    <p:sldId id="340" r:id="rId29"/>
    <p:sldId id="344" r:id="rId30"/>
    <p:sldId id="357" r:id="rId31"/>
    <p:sldId id="348" r:id="rId32"/>
    <p:sldId id="326" r:id="rId33"/>
    <p:sldId id="351" r:id="rId34"/>
    <p:sldId id="346" r:id="rId35"/>
    <p:sldId id="359" r:id="rId36"/>
    <p:sldId id="350" r:id="rId37"/>
    <p:sldId id="320" r:id="rId38"/>
    <p:sldId id="354" r:id="rId39"/>
    <p:sldId id="355" r:id="rId40"/>
    <p:sldId id="356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5D034A"/>
    <a:srgbClr val="530D3F"/>
    <a:srgbClr val="F58273"/>
    <a:srgbClr val="70C8AA"/>
    <a:srgbClr val="70CEEA"/>
    <a:srgbClr val="FFC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17A43-CECB-3D40-F355-BFA322F51D05}" v="15" dt="2022-11-01T11:47:27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173" autoAdjust="0"/>
  </p:normalViewPr>
  <p:slideViewPr>
    <p:cSldViewPr>
      <p:cViewPr varScale="1">
        <p:scale>
          <a:sx n="66" d="100"/>
          <a:sy n="66" d="100"/>
        </p:scale>
        <p:origin x="19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A7E06A-C53A-F895-B62F-2DC3E88B0A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FDEEB-CB4C-5CC0-BEF3-D15936ABBA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3751D-2FC7-40A0-9584-E6F35F714814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CFF74-D3EB-4154-B48F-E4658CDCAB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0DC20-7CD4-B049-2C7D-9264469255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B14CF5-853A-4B60-878E-C822A1DFA7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5CF328-5A68-015D-BC6F-70EDA791DF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7CE12-AE6C-08DA-DBFA-5BD149E338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CD27D4-E5F8-408E-9C40-F8B11DD2B55B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B2C4947-7C9B-49F7-DBDB-9FEBCE7A6E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0FEDF4-5D3B-C447-A006-3838F39D2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98D83-E55B-2325-5984-69360478CD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943B2-CD5C-E9D9-D572-94DF860C4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D5CFEC-3200-403E-B544-A681DFE2E5B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stonswish.org/wp-content/uploads/2020/10/WW-PSHE-KS1-L1-A5-Dead-and-alive-cards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FsEUHyQTwQ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tBIDvdlpHlk" TargetMode="External"/><Relationship Id="rId4" Type="http://schemas.openxmlformats.org/officeDocument/2006/relationships/hyperlink" Target="https://youtu.be/tXj61BXEy2M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2DOoZtZ4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3A947F1C-7E5E-CED0-3024-0EE84830C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7FCD24B8-2A38-E0FB-71C7-AFFD88361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3DEBA71D-07F3-4311-B975-20B50FC4D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9B98DBE-8AC4-4446-BBC0-A0CD81E39B4F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ACB05E0F-3A8F-7B4C-CD87-BC28AAF6D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4D045F50-C94E-C6B8-56ED-D257CEFD3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800">
                <a:solidFill>
                  <a:srgbClr val="1155CC"/>
                </a:solidFill>
                <a:cs typeface="Calibri" panose="020F0502020204030204" pitchFamily="34" charset="0"/>
                <a:hlinkClick r:id="rId3"/>
              </a:rPr>
              <a:t>http://www.winstonswish.org/wp-content/uploads/2020/10/WW-PSHE-KS1-L1-A5-Dead-and-alive-cards.pdf</a:t>
            </a: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/>
              <a:t> </a:t>
            </a: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7186F77C-3617-98DA-1C2F-06A196FA71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156491-0FE0-4593-BEE9-E5BC7497772C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B8871DC1-EB87-060E-6A9F-AE5BCCAD00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3007A826-E544-9DCD-7485-8AE31BCC74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>
                <a:hlinkClick r:id="rId3"/>
              </a:rPr>
              <a:t>Moana’s grandmother dies</a:t>
            </a:r>
            <a:r>
              <a:rPr lang="en-US" altLang="en-US"/>
              <a:t> </a:t>
            </a:r>
          </a:p>
          <a:p>
            <a:r>
              <a:rPr lang="en-US" altLang="en-US" u="sng">
                <a:hlinkClick r:id="rId4"/>
              </a:rPr>
              <a:t>Inside Out Bing Bong dies</a:t>
            </a:r>
            <a:r>
              <a:rPr lang="en-US" altLang="en-US"/>
              <a:t> </a:t>
            </a:r>
          </a:p>
          <a:p>
            <a:r>
              <a:rPr lang="en-US" altLang="en-US" u="sng">
                <a:hlinkClick r:id="rId5"/>
              </a:rPr>
              <a:t>Lion King Mufasa dies</a:t>
            </a:r>
            <a:r>
              <a:rPr lang="en-US" altLang="en-US"/>
              <a:t>  </a:t>
            </a:r>
            <a:endParaRPr lang="en-GB" altLang="en-US"/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1A702BCB-F189-0750-C088-6B4AC2B96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841D33F-DF3C-4F22-911C-68F3859D5576}" type="slidenum">
              <a:rPr lang="en-GB" altLang="en-US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3BD56866-2566-8BC5-580F-DFFF1503A8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30FEBA9E-33DD-0873-A15B-A6C70FBBC5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u="sng">
                <a:hlinkClick r:id="rId3"/>
              </a:rPr>
              <a:t>https://www.youtube.com/watch?v=Ks2DOoZtZ4A</a:t>
            </a:r>
            <a:r>
              <a:rPr lang="en-GB" altLang="en-US" u="sng"/>
              <a:t> </a:t>
            </a:r>
            <a:endParaRPr lang="en-GB" altLang="en-US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7C2D9D25-0103-46AC-06EC-A016C7DB1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DCE1767-5DA7-4D39-AE67-B7E03C770A31}" type="slidenum">
              <a:rPr lang="en-GB" altLang="en-US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0E78301B-A614-100A-CD37-6012772C80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9F07D66E-7954-6B91-3AC2-46CC8051B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Bottling up your feelings doesn’t help. It’s really important to tell someone how you are feeling.</a:t>
            </a: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D4328D3F-5AB3-8829-4C02-BACD688AC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4EF9CF-23BA-4603-AD69-07C70A6625EA}" type="slidenum">
              <a:rPr lang="en-GB" altLang="en-US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982C3086-0E8C-F861-22A7-6B8D5F572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1C1D8488-6CDE-35CE-D2F2-0E4D16603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https://www.youtube.com/watch?v=RiMb2Bw4Ae8 </a:t>
            </a: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845EB98A-E31B-4C2D-1829-E7D6B31B9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CF7BFA-E731-4FC4-A9FF-376BD6F59F0A}" type="slidenum">
              <a:rPr lang="en-GB" altLang="en-US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AE9993F7-906A-2DF5-8E65-8CE158F2E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611338C5-E939-65C9-5147-79B40CFD8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https://www.youtube.com/watch?v=RiMb2Bw4Ae8 </a:t>
            </a: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12D69E19-D9F8-031F-DA61-8308E6734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FC264FF-C36B-4A7F-A1B3-B700A86610D4}" type="slidenum">
              <a:rPr lang="en-GB" altLang="en-US"/>
              <a:pPr/>
              <a:t>22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43D50429-60B4-3E76-CBF8-A11147D9C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A73C0C41-D652-9DCA-F015-DBDB1D645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https://www.youtube.com/watch?v=RiMb2Bw4Ae8 </a:t>
            </a: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599457C8-AFE2-384C-C196-DE7E5AFA0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DD7F74-2463-42D8-B235-DECBF689B80D}" type="slidenum">
              <a:rPr lang="en-GB" altLang="en-US"/>
              <a:pPr/>
              <a:t>31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EF95-2CB9-83E3-3129-00D8FC53E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BCB1A-C17C-772E-080F-0F87547EC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5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0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6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02634"/>
          </a:xfrm>
        </p:spPr>
        <p:txBody>
          <a:bodyPr vert="eaVert"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02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92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2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16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1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0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057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9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71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92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315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42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430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727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6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02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02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27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313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09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83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575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19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19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08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42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733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654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31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02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02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83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91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6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839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25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489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57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22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791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974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42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165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728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95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02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02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2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46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841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01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60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341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03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016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979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380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42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734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46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877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88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02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02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75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46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639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29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46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904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4506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678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42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0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6545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7120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80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02634"/>
          </a:xfrm>
        </p:spPr>
        <p:txBody>
          <a:bodyPr vert="eaVert"/>
          <a:lstStyle>
            <a:lvl1pPr>
              <a:defRPr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02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47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1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5827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42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93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>
            <a:extLst>
              <a:ext uri="{FF2B5EF4-FFF2-40B4-BE49-F238E27FC236}">
                <a16:creationId xmlns:a16="http://schemas.microsoft.com/office/drawing/2014/main" id="{E0D6A343-D99C-9A90-D1BB-EAE913B35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03350" y="3573463"/>
            <a:ext cx="6840538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800">
                <a:solidFill>
                  <a:schemeClr val="bg1"/>
                </a:solidFill>
                <a:latin typeface="Arial" pitchFamily="34" charset="0"/>
              </a:rPr>
              <a:t>INSERT TITLE HERE</a:t>
            </a:r>
          </a:p>
        </p:txBody>
      </p:sp>
      <p:pic>
        <p:nvPicPr>
          <p:cNvPr id="1027" name="Picture 7">
            <a:extLst>
              <a:ext uri="{FF2B5EF4-FFF2-40B4-BE49-F238E27FC236}">
                <a16:creationId xmlns:a16="http://schemas.microsoft.com/office/drawing/2014/main" id="{AA83D26B-1AE6-7F41-748D-CEF724445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23950"/>
            <a:ext cx="34925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943B593-4274-F6AA-20F4-36E7CE1474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3573DD8-80E4-4FC0-1B87-33B79D1AC7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 descr="U:\Branding\2017 Brand Refresh\Logos\WW icon and texture\Transparent\WW-Icon-Texture-Coral-CMYK.png">
            <a:extLst>
              <a:ext uri="{FF2B5EF4-FFF2-40B4-BE49-F238E27FC236}">
                <a16:creationId xmlns:a16="http://schemas.microsoft.com/office/drawing/2014/main" id="{47C7940A-EB83-79A1-0A52-9BA9F8D947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49950"/>
            <a:ext cx="1997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>
            <a:extLst>
              <a:ext uri="{FF2B5EF4-FFF2-40B4-BE49-F238E27FC236}">
                <a16:creationId xmlns:a16="http://schemas.microsoft.com/office/drawing/2014/main" id="{3860BAF9-656D-EDA8-8F79-25A3F755292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81725"/>
            <a:ext cx="3479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582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58273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58273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58273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58273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B466962A-04B5-F749-CEEE-BEE5A565E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b="7797"/>
          <a:stretch>
            <a:fillRect/>
          </a:stretch>
        </p:blipFill>
        <p:spPr bwMode="auto">
          <a:xfrm>
            <a:off x="0" y="5589588"/>
            <a:ext cx="67500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>
            <a:extLst>
              <a:ext uri="{FF2B5EF4-FFF2-40B4-BE49-F238E27FC236}">
                <a16:creationId xmlns:a16="http://schemas.microsoft.com/office/drawing/2014/main" id="{02FD572B-5320-6899-0F03-FC21DF3E7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3783" b="6587"/>
          <a:stretch>
            <a:fillRect/>
          </a:stretch>
        </p:blipFill>
        <p:spPr bwMode="auto">
          <a:xfrm>
            <a:off x="6659563" y="5572125"/>
            <a:ext cx="24844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>
            <a:extLst>
              <a:ext uri="{FF2B5EF4-FFF2-40B4-BE49-F238E27FC236}">
                <a16:creationId xmlns:a16="http://schemas.microsoft.com/office/drawing/2014/main" id="{B16057DD-C34A-7F07-BB09-17B4286849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836613"/>
            <a:ext cx="63754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9">
            <a:extLst>
              <a:ext uri="{FF2B5EF4-FFF2-40B4-BE49-F238E27FC236}">
                <a16:creationId xmlns:a16="http://schemas.microsoft.com/office/drawing/2014/main" id="{CEB429F0-7A7E-103A-0667-D8CECC56CA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4538" y="5657850"/>
            <a:ext cx="5113337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b="1" dirty="0">
                <a:solidFill>
                  <a:schemeClr val="bg1"/>
                </a:solidFill>
              </a:rPr>
              <a:t>winstonswish.org</a:t>
            </a:r>
          </a:p>
          <a:p>
            <a:pPr algn="ctr" eaLnBrk="1" hangingPunct="1">
              <a:defRPr/>
            </a:pPr>
            <a:r>
              <a:rPr lang="en-GB" altLang="en-US" sz="2400" b="1" dirty="0">
                <a:solidFill>
                  <a:schemeClr val="bg1"/>
                </a:solidFill>
              </a:rPr>
              <a:t>info@winstonswish.org</a:t>
            </a:r>
          </a:p>
          <a:p>
            <a:pPr algn="ctr" eaLnBrk="1" hangingPunct="1">
              <a:defRPr/>
            </a:pPr>
            <a:r>
              <a:rPr lang="en-GB" altLang="en-US" sz="2400" b="1" dirty="0">
                <a:solidFill>
                  <a:schemeClr val="bg1"/>
                </a:solidFill>
              </a:rPr>
              <a:t>Freephone Helpline: 08088 020 021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F849BF3D-0CF3-1692-0842-3168BEDD96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0FEC761-DFD9-D6BB-5A8D-D700F53FB2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24B43ACA-3AB0-37BC-361A-B13E41D79F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81725"/>
            <a:ext cx="345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>
            <a:extLst>
              <a:ext uri="{FF2B5EF4-FFF2-40B4-BE49-F238E27FC236}">
                <a16:creationId xmlns:a16="http://schemas.microsoft.com/office/drawing/2014/main" id="{D9822F9C-3DE7-47B8-8851-E7555F44158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72175"/>
            <a:ext cx="1871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  <p:sldLayoutId id="21474845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C0F1B58D-E221-D3CF-B324-C56AD90DF8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50C7C35D-24FF-1907-75F4-16775EE2CA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4F0B740B-C410-3024-284F-F0BECA8F62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81725"/>
            <a:ext cx="345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213D566A-409D-2CB5-1E1B-69A030D6B2D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72175"/>
            <a:ext cx="1871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  <p:sldLayoutId id="21474846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5AA40B6A-E150-7E77-BFC4-A78DCCF075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1E2DCA4A-5F2F-7250-AE2F-90249E8D3D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2C10FCA4-1AAE-3A01-ACA7-1D45F01D14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81725"/>
            <a:ext cx="345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DFDEC025-0124-4B33-9E39-3A1D2A7AA5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72175"/>
            <a:ext cx="1871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  <p:sldLayoutId id="21474846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4A4E5534-1509-AEAC-51F0-2D45323D7D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3C36ECDF-F3D1-1088-9697-0B6CE2709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A0BA5D8A-5D6E-23EB-0892-9C13B8E008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81725"/>
            <a:ext cx="345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ABD717BB-402F-E336-B5FA-7D930052E43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72175"/>
            <a:ext cx="1871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2FDB0EC2-FCDB-52A5-532B-0DEA559020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14B87B9B-9463-9EBF-C2C3-B8E19D4315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8196" name="Picture 2" descr="U:\Branding\2017 Brand Refresh\Logos\WW icon and texture\Transparent\WW-Icon-Texture-Coral-CMYK.png">
            <a:extLst>
              <a:ext uri="{FF2B5EF4-FFF2-40B4-BE49-F238E27FC236}">
                <a16:creationId xmlns:a16="http://schemas.microsoft.com/office/drawing/2014/main" id="{CEAF09A0-F291-28D5-7544-DAC082598C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49950"/>
            <a:ext cx="1997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>
            <a:extLst>
              <a:ext uri="{FF2B5EF4-FFF2-40B4-BE49-F238E27FC236}">
                <a16:creationId xmlns:a16="http://schemas.microsoft.com/office/drawing/2014/main" id="{63E13985-C24D-BD32-1E20-5ABF1B1318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81725"/>
            <a:ext cx="3479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582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58273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58273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58273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58273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4.xml"/><Relationship Id="rId1" Type="http://schemas.openxmlformats.org/officeDocument/2006/relationships/video" Target="https://www.youtube.com/embed/Ks2DOoZtZ4A" TargetMode="Externa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7.xml"/><Relationship Id="rId1" Type="http://schemas.openxmlformats.org/officeDocument/2006/relationships/video" Target="https://www.youtube.com/embed/RiMb2Bw4Ae8?feature=oembed" TargetMode="Externa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RiMb2Bw4Ae8?feature=oembed" TargetMode="Externa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RiMb2Bw4Ae8?feature=oembed" TargetMode="Externa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1.xml"/><Relationship Id="rId1" Type="http://schemas.openxmlformats.org/officeDocument/2006/relationships/video" Target="https://www.youtube.com/embed/wmzy6fRLcCU" TargetMode="Externa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4BD9D516-05B2-1A7F-7C39-5AE04C714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38" y="560388"/>
            <a:ext cx="8018462" cy="1470025"/>
          </a:xfrm>
        </p:spPr>
        <p:txBody>
          <a:bodyPr/>
          <a:lstStyle/>
          <a:p>
            <a:pPr algn="ctr" eaLnBrk="1" hangingPunct="1"/>
            <a:r>
              <a:rPr lang="en-GB" altLang="en-US">
                <a:solidFill>
                  <a:schemeClr val="tx1"/>
                </a:solidFill>
              </a:rPr>
              <a:t>Learning about Bereavement, Loss and Grief</a:t>
            </a:r>
          </a:p>
        </p:txBody>
      </p:sp>
      <p:pic>
        <p:nvPicPr>
          <p:cNvPr id="82947" name="Picture 2" descr="U:\Branding\2017 Brand Refresh\Logos\Primary logo\PNG\WW-Anton-Textured-Logo-Black-White-RGB-Tagline.png">
            <a:extLst>
              <a:ext uri="{FF2B5EF4-FFF2-40B4-BE49-F238E27FC236}">
                <a16:creationId xmlns:a16="http://schemas.microsoft.com/office/drawing/2014/main" id="{D4255C2F-E3B4-7D09-0958-0FF2A583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307013"/>
            <a:ext cx="183038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1">
            <a:extLst>
              <a:ext uri="{FF2B5EF4-FFF2-40B4-BE49-F238E27FC236}">
                <a16:creationId xmlns:a16="http://schemas.microsoft.com/office/drawing/2014/main" id="{A95A98E1-40E0-CE9A-48BB-3C88FF9D5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3" y="24130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Lesson resource for P3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31859C"/>
                </a:solidFill>
                <a:latin typeface="Comic Sans MS" panose="030F0702030302020204" pitchFamily="66" charset="0"/>
              </a:rPr>
              <a:t>Learn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949" name="TextBox 1">
            <a:extLst>
              <a:ext uri="{FF2B5EF4-FFF2-40B4-BE49-F238E27FC236}">
                <a16:creationId xmlns:a16="http://schemas.microsoft.com/office/drawing/2014/main" id="{B282C195-AC63-CE44-77E4-AECC4D5F3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041775"/>
            <a:ext cx="705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East Renfrewshire Bereavement, Loss and Grief Team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With thanks to Winston’s Wish</a:t>
            </a:r>
          </a:p>
        </p:txBody>
      </p:sp>
      <p:pic>
        <p:nvPicPr>
          <p:cNvPr id="82950" name="Picture 1">
            <a:extLst>
              <a:ext uri="{FF2B5EF4-FFF2-40B4-BE49-F238E27FC236}">
                <a16:creationId xmlns:a16="http://schemas.microsoft.com/office/drawing/2014/main" id="{39863427-4A38-15E8-2FFB-4680929CA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883150"/>
            <a:ext cx="145573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2">
            <a:extLst>
              <a:ext uri="{FF2B5EF4-FFF2-40B4-BE49-F238E27FC236}">
                <a16:creationId xmlns:a16="http://schemas.microsoft.com/office/drawing/2014/main" id="{137D21C8-A669-1E66-5BFB-3631F0655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83150"/>
            <a:ext cx="46577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ABED35CD-589C-94F4-D8D7-BD8E784D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23863"/>
            <a:ext cx="8229600" cy="1143000"/>
          </a:xfrm>
        </p:spPr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The Small Creature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D0E07AFB-AA7E-3238-4800-980A6CE2A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638" y="1622425"/>
            <a:ext cx="8239125" cy="8556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Think about the journey Small Creature goes on when Bird dies.</a:t>
            </a:r>
            <a:endParaRPr lang="en-GB" altLang="en-US" sz="2400">
              <a:solidFill>
                <a:srgbClr val="002060"/>
              </a:solidFill>
            </a:endParaRPr>
          </a:p>
        </p:txBody>
      </p:sp>
      <p:pic>
        <p:nvPicPr>
          <p:cNvPr id="3" name="Ks2DOoZtZ4A">
            <a:extLst>
              <a:ext uri="{FF2B5EF4-FFF2-40B4-BE49-F238E27FC236}">
                <a16:creationId xmlns:a16="http://schemas.microsoft.com/office/drawing/2014/main" id="{28E543DA-7175-BBC7-3E70-00CB90619FA6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478088"/>
            <a:ext cx="7291387" cy="41021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F9DAF268-36AD-85BD-7FF9-743F7832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404813"/>
            <a:ext cx="8229600" cy="1143000"/>
          </a:xfrm>
        </p:spPr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Your Story 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8454A7E1-1845-8F22-138D-2C75F48B8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2924175"/>
            <a:ext cx="8416925" cy="23764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Create your own story around the theme of ‘loss’.</a:t>
            </a:r>
          </a:p>
          <a:p>
            <a:pPr>
              <a:defRPr/>
            </a:pPr>
            <a:r>
              <a:rPr lang="en-US" altLang="en-US" dirty="0"/>
              <a:t>Who are your characters?</a:t>
            </a:r>
          </a:p>
          <a:p>
            <a:pPr>
              <a:defRPr/>
            </a:pPr>
            <a:r>
              <a:rPr lang="en-US" altLang="en-US" dirty="0"/>
              <a:t>What happens to them?</a:t>
            </a:r>
          </a:p>
          <a:p>
            <a:pPr>
              <a:defRPr/>
            </a:pPr>
            <a:r>
              <a:rPr lang="en-US" altLang="en-US" dirty="0"/>
              <a:t>What have they lost?</a:t>
            </a:r>
          </a:p>
          <a:p>
            <a:pPr>
              <a:defRPr/>
            </a:pPr>
            <a:r>
              <a:rPr lang="en-US" altLang="en-US" dirty="0"/>
              <a:t>How do they feel?</a:t>
            </a:r>
          </a:p>
          <a:p>
            <a:pPr>
              <a:defRPr/>
            </a:pPr>
            <a:r>
              <a:rPr lang="en-US" altLang="en-US" dirty="0"/>
              <a:t>What helps them?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  <a:endParaRPr lang="en-GB" altLang="en-US" dirty="0"/>
          </a:p>
        </p:txBody>
      </p:sp>
      <p:pic>
        <p:nvPicPr>
          <p:cNvPr id="98308" name="Picture 6" descr="The Small Creature Animation - Rebecca Sutherland">
            <a:extLst>
              <a:ext uri="{FF2B5EF4-FFF2-40B4-BE49-F238E27FC236}">
                <a16:creationId xmlns:a16="http://schemas.microsoft.com/office/drawing/2014/main" id="{F7AFAD8C-E0C8-29C4-396D-1BF2B42A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0038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1099AC87-1A04-2359-CF07-1410A679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3" y="476250"/>
            <a:ext cx="8229600" cy="1143000"/>
          </a:xfrm>
        </p:spPr>
        <p:txBody>
          <a:bodyPr/>
          <a:lstStyle/>
          <a:p>
            <a:r>
              <a:rPr lang="en-GB" altLang="en-US" sz="4000">
                <a:solidFill>
                  <a:srgbClr val="002060"/>
                </a:solidFill>
              </a:rPr>
              <a:t>What did we learn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F7785-DF71-4E03-8ECD-3970B77AF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513" y="1844675"/>
            <a:ext cx="4811712" cy="4679950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002060"/>
                </a:solidFill>
                <a:ea typeface="Verdana" panose="020B0604030504040204" pitchFamily="34" charset="0"/>
              </a:rPr>
              <a:t>What have you found out about death?</a:t>
            </a:r>
            <a:r>
              <a:rPr lang="en-GB" b="1" dirty="0">
                <a:solidFill>
                  <a:srgbClr val="002060"/>
                </a:solidFill>
                <a:ea typeface="Verdana" panose="020B060403050404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rgbClr val="002060"/>
                </a:solidFill>
                <a:ea typeface="Verdana" panose="020B0604030504040204" pitchFamily="34" charset="0"/>
              </a:rPr>
              <a:t>I have found out that death means…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i="1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002060"/>
                </a:solidFill>
                <a:ea typeface="Verdana" panose="020B0604030504040204" pitchFamily="34" charset="0"/>
              </a:rPr>
              <a:t>What are the different </a:t>
            </a:r>
            <a:r>
              <a:rPr lang="en-US" dirty="0">
                <a:solidFill>
                  <a:srgbClr val="002060"/>
                </a:solidFill>
              </a:rPr>
              <a:t>characteristics of something that is alive, and something that is dead?</a:t>
            </a:r>
            <a:endParaRPr lang="en-GB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rgbClr val="002060"/>
                </a:solidFill>
                <a:ea typeface="Verdana" panose="020B0604030504040204" pitchFamily="34" charset="0"/>
              </a:rPr>
              <a:t>The differences are…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100357" name="Picture 6" descr="The Small Creature Animation - Rebecca Sutherland">
            <a:extLst>
              <a:ext uri="{FF2B5EF4-FFF2-40B4-BE49-F238E27FC236}">
                <a16:creationId xmlns:a16="http://schemas.microsoft.com/office/drawing/2014/main" id="{D9DAB46E-D959-7F67-23BE-5032CBBF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0025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rt 8">
            <a:extLst>
              <a:ext uri="{FF2B5EF4-FFF2-40B4-BE49-F238E27FC236}">
                <a16:creationId xmlns:a16="http://schemas.microsoft.com/office/drawing/2014/main" id="{0B17035B-BFB7-069C-0170-4D8CEF118C9C}"/>
              </a:ext>
            </a:extLst>
          </p:cNvPr>
          <p:cNvSpPr/>
          <p:nvPr/>
        </p:nvSpPr>
        <p:spPr>
          <a:xfrm>
            <a:off x="7596188" y="5445125"/>
            <a:ext cx="144462" cy="144463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Online Media 1" title="Belly Breathing: Mindfulness for Children">
            <a:hlinkClick r:id="" action="ppaction://media"/>
            <a:extLst>
              <a:ext uri="{FF2B5EF4-FFF2-40B4-BE49-F238E27FC236}">
                <a16:creationId xmlns:a16="http://schemas.microsoft.com/office/drawing/2014/main" id="{0343E2C0-5127-DEC8-E4BB-F21DEA0F25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3213" y="1017588"/>
            <a:ext cx="8537575" cy="482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873DAFD6-C00A-FF50-A756-2115B0C4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560388"/>
            <a:ext cx="7972425" cy="1470025"/>
          </a:xfrm>
        </p:spPr>
        <p:txBody>
          <a:bodyPr/>
          <a:lstStyle/>
          <a:p>
            <a:pPr algn="ctr" eaLnBrk="1" hangingPunct="1"/>
            <a:r>
              <a:rPr lang="en-GB" altLang="en-US">
                <a:solidFill>
                  <a:schemeClr val="tx1"/>
                </a:solidFill>
              </a:rPr>
              <a:t>Learning about Bereavement, Loss and Grief</a:t>
            </a:r>
          </a:p>
        </p:txBody>
      </p:sp>
      <p:pic>
        <p:nvPicPr>
          <p:cNvPr id="103427" name="Picture 2" descr="U:\Branding\2017 Brand Refresh\Logos\Primary logo\PNG\WW-Anton-Textured-Logo-Black-White-RGB-Tagline.png">
            <a:extLst>
              <a:ext uri="{FF2B5EF4-FFF2-40B4-BE49-F238E27FC236}">
                <a16:creationId xmlns:a16="http://schemas.microsoft.com/office/drawing/2014/main" id="{88C75DE0-13F1-562A-3BE1-865595A8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307013"/>
            <a:ext cx="183038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1">
            <a:extLst>
              <a:ext uri="{FF2B5EF4-FFF2-40B4-BE49-F238E27FC236}">
                <a16:creationId xmlns:a16="http://schemas.microsoft.com/office/drawing/2014/main" id="{0FF6963A-8420-DD45-2307-D21AC10A2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3" y="24130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Lesson resource for P4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31859C"/>
                </a:solidFill>
                <a:latin typeface="Comic Sans MS" panose="030F0702030302020204" pitchFamily="66" charset="0"/>
              </a:rPr>
              <a:t>Explore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429" name="TextBox 1">
            <a:extLst>
              <a:ext uri="{FF2B5EF4-FFF2-40B4-BE49-F238E27FC236}">
                <a16:creationId xmlns:a16="http://schemas.microsoft.com/office/drawing/2014/main" id="{0A05D952-8347-1905-E9F4-0BFA203DE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041775"/>
            <a:ext cx="705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East Renfrewshire Bereavement, Loss and Grief Team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With thanks to Winston’s Wish</a:t>
            </a:r>
          </a:p>
        </p:txBody>
      </p:sp>
      <p:pic>
        <p:nvPicPr>
          <p:cNvPr id="103430" name="Picture 1">
            <a:extLst>
              <a:ext uri="{FF2B5EF4-FFF2-40B4-BE49-F238E27FC236}">
                <a16:creationId xmlns:a16="http://schemas.microsoft.com/office/drawing/2014/main" id="{3F5FCC07-E2E3-C140-0125-5C94D66D0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883150"/>
            <a:ext cx="145573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2">
            <a:extLst>
              <a:ext uri="{FF2B5EF4-FFF2-40B4-BE49-F238E27FC236}">
                <a16:creationId xmlns:a16="http://schemas.microsoft.com/office/drawing/2014/main" id="{67A62587-5329-D306-A033-B95A2BB58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83150"/>
            <a:ext cx="46577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0D319513-0599-E05F-E680-6CFCD24E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Today’s lesson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6C969B6B-3BB7-5719-A069-F78B303CC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43588" cy="4205288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Today we will be thinking about finding comfort when someone dies.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Some of us may have already experienced a loss in our lives including the death of someone close</a:t>
            </a:r>
          </a:p>
        </p:txBody>
      </p:sp>
      <p:pic>
        <p:nvPicPr>
          <p:cNvPr id="104452" name="Picture 6" descr="Totes a maze! How a forester turned his financial crisis into an  eco-friendly puzzle | Spain holidays | The Guardian">
            <a:extLst>
              <a:ext uri="{FF2B5EF4-FFF2-40B4-BE49-F238E27FC236}">
                <a16:creationId xmlns:a16="http://schemas.microsoft.com/office/drawing/2014/main" id="{A5051E25-E96E-9B6D-4755-F3259400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8588"/>
            <a:ext cx="25781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A7A4D31F-3BF3-CEE6-D150-02874637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836613"/>
            <a:ext cx="8229600" cy="1143000"/>
          </a:xfrm>
        </p:spPr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Recap - How can we help everyone to feel safe and valued in this lesson?</a:t>
            </a:r>
          </a:p>
        </p:txBody>
      </p:sp>
      <p:pic>
        <p:nvPicPr>
          <p:cNvPr id="105475" name="Content Placeholder 4">
            <a:extLst>
              <a:ext uri="{FF2B5EF4-FFF2-40B4-BE49-F238E27FC236}">
                <a16:creationId xmlns:a16="http://schemas.microsoft.com/office/drawing/2014/main" id="{118368BB-0578-F05F-6430-937DA2AA53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492375"/>
            <a:ext cx="5386387" cy="38115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0A0E4968-7AE8-ADE2-CC0C-5FE6B80F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06" y="970472"/>
            <a:ext cx="3756025" cy="1143000"/>
          </a:xfrm>
        </p:spPr>
        <p:txBody>
          <a:bodyPr/>
          <a:lstStyle/>
          <a:p>
            <a:pPr algn="ctr"/>
            <a:r>
              <a:rPr lang="en-GB" altLang="en-US" dirty="0">
                <a:solidFill>
                  <a:srgbClr val="002060"/>
                </a:solidFill>
                <a:latin typeface="Arial"/>
                <a:cs typeface="Arial"/>
              </a:rPr>
              <a:t>The Bereavement Charter </a:t>
            </a:r>
            <a:endParaRPr lang="en-US"/>
          </a:p>
        </p:txBody>
      </p:sp>
      <p:pic>
        <p:nvPicPr>
          <p:cNvPr id="106500" name="Picture 2">
            <a:extLst>
              <a:ext uri="{FF2B5EF4-FFF2-40B4-BE49-F238E27FC236}">
                <a16:creationId xmlns:a16="http://schemas.microsoft.com/office/drawing/2014/main" id="{16F7793A-8127-BE69-81D6-A89D1B97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-25400"/>
            <a:ext cx="5275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2">
            <a:extLst>
              <a:ext uri="{FF2B5EF4-FFF2-40B4-BE49-F238E27FC236}">
                <a16:creationId xmlns:a16="http://schemas.microsoft.com/office/drawing/2014/main" id="{AF4F23F5-2557-5939-CC91-D2EADADB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 r="2000" b="2"/>
          <a:stretch>
            <a:fillRect/>
          </a:stretch>
        </p:blipFill>
        <p:spPr bwMode="auto">
          <a:xfrm>
            <a:off x="138353" y="3848071"/>
            <a:ext cx="2777885" cy="290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FB17D44C-FE8D-EADD-5BB2-D16A843C17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038" y="765175"/>
            <a:ext cx="8032750" cy="993775"/>
          </a:xfrm>
        </p:spPr>
        <p:txBody>
          <a:bodyPr/>
          <a:lstStyle/>
          <a:p>
            <a:r>
              <a:rPr lang="en-GB" altLang="en-US" sz="3200">
                <a:solidFill>
                  <a:srgbClr val="002060"/>
                </a:solidFill>
              </a:rPr>
              <a:t>Recap from session 1</a:t>
            </a:r>
            <a:br>
              <a:rPr lang="en-GB" altLang="en-US" sz="3200">
                <a:solidFill>
                  <a:srgbClr val="002060"/>
                </a:solidFill>
              </a:rPr>
            </a:br>
            <a:r>
              <a:rPr lang="en-GB" altLang="en-US" sz="2800" b="0">
                <a:solidFill>
                  <a:srgbClr val="002060"/>
                </a:solidFill>
              </a:rPr>
              <a:t>We know that when someone dies this means…</a:t>
            </a:r>
            <a:br>
              <a:rPr lang="en-GB" altLang="en-US" sz="2800" b="0">
                <a:solidFill>
                  <a:srgbClr val="002060"/>
                </a:solidFill>
              </a:rPr>
            </a:br>
            <a:r>
              <a:rPr lang="en-GB" altLang="en-US" sz="2800" b="0">
                <a:solidFill>
                  <a:srgbClr val="002060"/>
                </a:solidFill>
              </a:rPr>
              <a:t>This may make us feel…</a:t>
            </a:r>
            <a:br>
              <a:rPr lang="en-GB" altLang="en-US" sz="2800" b="0">
                <a:solidFill>
                  <a:srgbClr val="002060"/>
                </a:solidFill>
              </a:rPr>
            </a:br>
            <a:endParaRPr lang="en-GB" altLang="en-US" sz="2800" b="0">
              <a:solidFill>
                <a:srgbClr val="002060"/>
              </a:solidFill>
            </a:endParaRPr>
          </a:p>
        </p:txBody>
      </p:sp>
      <p:pic>
        <p:nvPicPr>
          <p:cNvPr id="107523" name="Picture 6" descr="The Small Creature Animation - Rebecca Sutherland">
            <a:extLst>
              <a:ext uri="{FF2B5EF4-FFF2-40B4-BE49-F238E27FC236}">
                <a16:creationId xmlns:a16="http://schemas.microsoft.com/office/drawing/2014/main" id="{023B0DF1-9831-53B3-69B0-C4EBD72A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595688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6" descr="Dead Leaf Pictures | Download Free Images on Unsplash">
            <a:extLst>
              <a:ext uri="{FF2B5EF4-FFF2-40B4-BE49-F238E27FC236}">
                <a16:creationId xmlns:a16="http://schemas.microsoft.com/office/drawing/2014/main" id="{447B879B-6561-86CE-523B-720D26D5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40025"/>
            <a:ext cx="22256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16" descr="Dead flower Photograph by Yann Poirier">
            <a:extLst>
              <a:ext uri="{FF2B5EF4-FFF2-40B4-BE49-F238E27FC236}">
                <a16:creationId xmlns:a16="http://schemas.microsoft.com/office/drawing/2014/main" id="{5DC80BAA-4071-D823-F94D-142681251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8"/>
          <a:stretch>
            <a:fillRect/>
          </a:stretch>
        </p:blipFill>
        <p:spPr bwMode="auto">
          <a:xfrm>
            <a:off x="3087688" y="2740025"/>
            <a:ext cx="27114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9BD86499-0ED9-2088-4A15-866A71F4E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0" y="106363"/>
            <a:ext cx="8355013" cy="1470025"/>
          </a:xfrm>
        </p:spPr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Finding Comfort in Memories</a:t>
            </a:r>
            <a:endParaRPr lang="en-GB" altLang="en-US" sz="2400">
              <a:solidFill>
                <a:srgbClr val="002060"/>
              </a:solidFill>
            </a:endParaRPr>
          </a:p>
        </p:txBody>
      </p:sp>
      <p:sp>
        <p:nvSpPr>
          <p:cNvPr id="108547" name="Rectangle 7">
            <a:extLst>
              <a:ext uri="{FF2B5EF4-FFF2-40B4-BE49-F238E27FC236}">
                <a16:creationId xmlns:a16="http://schemas.microsoft.com/office/drawing/2014/main" id="{6A19EEE2-7A68-A5F5-4474-E410CD16B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1458913"/>
            <a:ext cx="8375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cs typeface="Calibri" panose="020F0502020204030204" pitchFamily="34" charset="0"/>
              </a:rPr>
              <a:t>Remembering good times we’ve had with someone can really help us to feel better when they are not with us anymore.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cs typeface="Calibri" panose="020F0502020204030204" pitchFamily="34" charset="0"/>
              </a:rPr>
              <a:t>Think about something you have done with someone special to you or a pet. This person could be alive or dead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cs typeface="Calibri" panose="020F0502020204030204" pitchFamily="34" charset="0"/>
              </a:rPr>
              <a:t>Make a picture or model of your memory. </a:t>
            </a:r>
            <a:endParaRPr lang="en-GB" altLang="en-US" sz="2800"/>
          </a:p>
        </p:txBody>
      </p:sp>
      <p:sp>
        <p:nvSpPr>
          <p:cNvPr id="108548" name="Rectangle 9">
            <a:extLst>
              <a:ext uri="{FF2B5EF4-FFF2-40B4-BE49-F238E27FC236}">
                <a16:creationId xmlns:a16="http://schemas.microsoft.com/office/drawing/2014/main" id="{AAAFAB0B-338A-850D-0E6B-6A0AFF34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4491038"/>
            <a:ext cx="825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chemeClr val="bg1"/>
              </a:solidFill>
            </a:endParaRPr>
          </a:p>
        </p:txBody>
      </p:sp>
      <p:pic>
        <p:nvPicPr>
          <p:cNvPr id="108549" name="Picture 1">
            <a:extLst>
              <a:ext uri="{FF2B5EF4-FFF2-40B4-BE49-F238E27FC236}">
                <a16:creationId xmlns:a16="http://schemas.microsoft.com/office/drawing/2014/main" id="{5F5C6AE7-8297-24DD-020E-59CED7C41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30738"/>
            <a:ext cx="28495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BBF2C5ED-5B49-AD9B-4776-406B2C44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Today’s lesson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12D58492-410F-2F24-B243-8CA5E86D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43588" cy="4205288"/>
          </a:xfrm>
        </p:spPr>
        <p:txBody>
          <a:bodyPr/>
          <a:lstStyle/>
          <a:p>
            <a:pPr>
              <a:defRPr/>
            </a:pPr>
            <a:r>
              <a:rPr lang="en-GB" altLang="en-US" dirty="0">
                <a:latin typeface="Arial"/>
                <a:cs typeface="Arial"/>
              </a:rPr>
              <a:t>Today we will be thinking about loss and what death means.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Some of us may have already experienced death and know what this feels like.</a:t>
            </a:r>
          </a:p>
        </p:txBody>
      </p:sp>
      <p:pic>
        <p:nvPicPr>
          <p:cNvPr id="83972" name="Picture 6" descr="Dead Leaf Pictures | Download Free Images on Unsplash">
            <a:extLst>
              <a:ext uri="{FF2B5EF4-FFF2-40B4-BE49-F238E27FC236}">
                <a16:creationId xmlns:a16="http://schemas.microsoft.com/office/drawing/2014/main" id="{88AA5C07-1E57-3E26-9C9C-8247CC7B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41438"/>
            <a:ext cx="24971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5E64420D-D698-E4AA-8954-4B08C4CFB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0" y="106363"/>
            <a:ext cx="7772400" cy="1470025"/>
          </a:xfrm>
        </p:spPr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Grief is like a maze</a:t>
            </a:r>
            <a:endParaRPr lang="en-GB" altLang="en-US" sz="2400">
              <a:solidFill>
                <a:srgbClr val="002060"/>
              </a:solidFill>
            </a:endParaRPr>
          </a:p>
        </p:txBody>
      </p:sp>
      <p:sp>
        <p:nvSpPr>
          <p:cNvPr id="109571" name="AutoShape 5" descr="The Grief Maze - Hope 4 Hurting Kids">
            <a:extLst>
              <a:ext uri="{FF2B5EF4-FFF2-40B4-BE49-F238E27FC236}">
                <a16:creationId xmlns:a16="http://schemas.microsoft.com/office/drawing/2014/main" id="{F1C87043-16CC-1E0D-B7E7-92FE0CDED5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09572" name="Picture 3">
            <a:extLst>
              <a:ext uri="{FF2B5EF4-FFF2-40B4-BE49-F238E27FC236}">
                <a16:creationId xmlns:a16="http://schemas.microsoft.com/office/drawing/2014/main" id="{86BC2DC7-711E-2E93-1323-9ECB9D672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89088"/>
            <a:ext cx="68707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E978A599-7005-C8AD-1B8E-84F9F2C9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3" y="476250"/>
            <a:ext cx="8229600" cy="1143000"/>
          </a:xfrm>
        </p:spPr>
        <p:txBody>
          <a:bodyPr/>
          <a:lstStyle/>
          <a:p>
            <a:r>
              <a:rPr lang="en-GB" altLang="en-US" sz="4000">
                <a:solidFill>
                  <a:srgbClr val="002060"/>
                </a:solidFill>
              </a:rPr>
              <a:t>What did we learn today?</a:t>
            </a:r>
          </a:p>
        </p:txBody>
      </p:sp>
      <p:sp>
        <p:nvSpPr>
          <p:cNvPr id="110595" name="Content Placeholder 2">
            <a:extLst>
              <a:ext uri="{FF2B5EF4-FFF2-40B4-BE49-F238E27FC236}">
                <a16:creationId xmlns:a16="http://schemas.microsoft.com/office/drawing/2014/main" id="{FDB7DC9D-F10F-0BB2-9D79-08CC53F82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513" y="1844675"/>
            <a:ext cx="4811712" cy="46799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002060"/>
                </a:solidFill>
              </a:rPr>
              <a:t>What have you found out memories? </a:t>
            </a:r>
            <a:endParaRPr lang="en-GB" altLang="en-US" b="1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002060"/>
                </a:solidFill>
              </a:rPr>
              <a:t>I have found out that memories..</a:t>
            </a:r>
            <a:endParaRPr lang="en-GB" altLang="en-US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i="1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002060"/>
                </a:solidFill>
              </a:rPr>
              <a:t>What have you found out about grief?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>
                <a:solidFill>
                  <a:srgbClr val="002060"/>
                </a:solidFill>
              </a:rPr>
              <a:t>Grief is…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b="1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b="1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latin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latin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</p:txBody>
      </p:sp>
      <p:sp>
        <p:nvSpPr>
          <p:cNvPr id="110596" name="Content Placeholder 1">
            <a:extLst>
              <a:ext uri="{FF2B5EF4-FFF2-40B4-BE49-F238E27FC236}">
                <a16:creationId xmlns:a16="http://schemas.microsoft.com/office/drawing/2014/main" id="{0261CCED-9835-4B35-22A9-D80733506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110597" name="Picture 6" descr="Totes a maze! How a forester turned his financial crisis into an  eco-friendly puzzle | Spain holidays | The Guardian">
            <a:extLst>
              <a:ext uri="{FF2B5EF4-FFF2-40B4-BE49-F238E27FC236}">
                <a16:creationId xmlns:a16="http://schemas.microsoft.com/office/drawing/2014/main" id="{59A238CC-92F7-CD54-8E56-B1481D46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2468563"/>
            <a:ext cx="25781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6C8555EE-79AB-CC48-8984-225A0EC5FE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888" y="315913"/>
            <a:ext cx="8093075" cy="993775"/>
          </a:xfrm>
        </p:spPr>
        <p:txBody>
          <a:bodyPr/>
          <a:lstStyle/>
          <a:p>
            <a:endParaRPr lang="en-GB" altLang="en-US">
              <a:solidFill>
                <a:srgbClr val="002060"/>
              </a:solidFill>
            </a:endParaRP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45EC4FDB-3778-BC76-F036-F64D8F3CD3BB}"/>
              </a:ext>
            </a:extLst>
          </p:cNvPr>
          <p:cNvSpPr/>
          <p:nvPr/>
        </p:nvSpPr>
        <p:spPr>
          <a:xfrm>
            <a:off x="7596188" y="5445125"/>
            <a:ext cx="144462" cy="144463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Online Media 1" title="Belly Breathing: Mindfulness for Children">
            <a:hlinkClick r:id="" action="ppaction://media"/>
            <a:extLst>
              <a:ext uri="{FF2B5EF4-FFF2-40B4-BE49-F238E27FC236}">
                <a16:creationId xmlns:a16="http://schemas.microsoft.com/office/drawing/2014/main" id="{0974F5DA-C3BC-DF1C-1D53-3C0F88AA96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3213" y="1017588"/>
            <a:ext cx="8537575" cy="482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237E2ADA-6676-8D07-AC08-E810F8118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560388"/>
            <a:ext cx="8116888" cy="1470025"/>
          </a:xfrm>
        </p:spPr>
        <p:txBody>
          <a:bodyPr/>
          <a:lstStyle/>
          <a:p>
            <a:pPr algn="ctr" eaLnBrk="1" hangingPunct="1"/>
            <a:r>
              <a:rPr lang="en-GB" altLang="en-US">
                <a:solidFill>
                  <a:schemeClr val="tx1"/>
                </a:solidFill>
              </a:rPr>
              <a:t>Learning about Bereavement, Loss and Grief</a:t>
            </a:r>
          </a:p>
        </p:txBody>
      </p:sp>
      <p:pic>
        <p:nvPicPr>
          <p:cNvPr id="113667" name="Picture 2" descr="U:\Branding\2017 Brand Refresh\Logos\Primary logo\PNG\WW-Anton-Textured-Logo-Black-White-RGB-Tagline.png">
            <a:extLst>
              <a:ext uri="{FF2B5EF4-FFF2-40B4-BE49-F238E27FC236}">
                <a16:creationId xmlns:a16="http://schemas.microsoft.com/office/drawing/2014/main" id="{813F915E-3FE9-33F0-0CA7-6540E15B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307013"/>
            <a:ext cx="183038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Rectangle 1">
            <a:extLst>
              <a:ext uri="{FF2B5EF4-FFF2-40B4-BE49-F238E27FC236}">
                <a16:creationId xmlns:a16="http://schemas.microsoft.com/office/drawing/2014/main" id="{EC3DB04B-404C-FA27-A785-B5DD46FC5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3" y="24130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Lesson resource for P3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31859C"/>
                </a:solidFill>
                <a:latin typeface="Comic Sans MS" panose="030F0702030302020204" pitchFamily="66" charset="0"/>
              </a:rPr>
              <a:t>Grow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3669" name="TextBox 1">
            <a:extLst>
              <a:ext uri="{FF2B5EF4-FFF2-40B4-BE49-F238E27FC236}">
                <a16:creationId xmlns:a16="http://schemas.microsoft.com/office/drawing/2014/main" id="{94E5A632-5BB5-B007-8845-F5BBA2D1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041775"/>
            <a:ext cx="705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East Renfrewshire Bereavement, Loss and Grief Team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With thanks to Winston’s Wish</a:t>
            </a:r>
          </a:p>
        </p:txBody>
      </p:sp>
      <p:pic>
        <p:nvPicPr>
          <p:cNvPr id="113670" name="Picture 1">
            <a:extLst>
              <a:ext uri="{FF2B5EF4-FFF2-40B4-BE49-F238E27FC236}">
                <a16:creationId xmlns:a16="http://schemas.microsoft.com/office/drawing/2014/main" id="{9B0FAEF6-90F2-4966-3770-E54B7F6B4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883150"/>
            <a:ext cx="145573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2">
            <a:extLst>
              <a:ext uri="{FF2B5EF4-FFF2-40B4-BE49-F238E27FC236}">
                <a16:creationId xmlns:a16="http://schemas.microsoft.com/office/drawing/2014/main" id="{6DF3CD52-2216-87D1-7872-02A217721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83150"/>
            <a:ext cx="46577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A4E778A3-525A-5BC9-B17C-BCD6941C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Today’s lesson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AAEA5654-D2C5-E92E-9EB3-CB41BEE6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43588" cy="4205288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Today we will be thinking about what death means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Some of us may have already experienced death and know what this feels like.</a:t>
            </a:r>
          </a:p>
        </p:txBody>
      </p:sp>
      <p:pic>
        <p:nvPicPr>
          <p:cNvPr id="114692" name="Picture 6" descr="Dead Leaf Pictures | Download Free Images on Unsplash">
            <a:extLst>
              <a:ext uri="{FF2B5EF4-FFF2-40B4-BE49-F238E27FC236}">
                <a16:creationId xmlns:a16="http://schemas.microsoft.com/office/drawing/2014/main" id="{C8DB6635-76D6-B0BD-0227-53A96187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41438"/>
            <a:ext cx="24971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8842713C-CC11-7F92-66A0-E0A6FEA7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836613"/>
            <a:ext cx="8229600" cy="1143000"/>
          </a:xfrm>
        </p:spPr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Recap - How can we help everyone to feel safe and valued in this lesson?</a:t>
            </a:r>
          </a:p>
        </p:txBody>
      </p:sp>
      <p:pic>
        <p:nvPicPr>
          <p:cNvPr id="115715" name="Content Placeholder 4">
            <a:extLst>
              <a:ext uri="{FF2B5EF4-FFF2-40B4-BE49-F238E27FC236}">
                <a16:creationId xmlns:a16="http://schemas.microsoft.com/office/drawing/2014/main" id="{04607A28-B8B1-99E1-400E-637C495144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492375"/>
            <a:ext cx="5386387" cy="38115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>
            <a:extLst>
              <a:ext uri="{FF2B5EF4-FFF2-40B4-BE49-F238E27FC236}">
                <a16:creationId xmlns:a16="http://schemas.microsoft.com/office/drawing/2014/main" id="{EDE7D5F6-3BE4-F76A-5CB9-2E7AF5A0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381000"/>
            <a:ext cx="3756025" cy="1143000"/>
          </a:xfrm>
        </p:spPr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The Bereavement Charter </a:t>
            </a:r>
          </a:p>
        </p:txBody>
      </p:sp>
      <p:sp>
        <p:nvSpPr>
          <p:cNvPr id="116739" name="Content Placeholder 2">
            <a:extLst>
              <a:ext uri="{FF2B5EF4-FFF2-40B4-BE49-F238E27FC236}">
                <a16:creationId xmlns:a16="http://schemas.microsoft.com/office/drawing/2014/main" id="{66ED9AAB-578A-8AE7-AC95-E041168A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2076450"/>
            <a:ext cx="3656013" cy="42052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/>
              <a:t>Remind yourself of the bereavement charter and your own class charter for loss, grief and bereavement. </a:t>
            </a:r>
          </a:p>
        </p:txBody>
      </p:sp>
      <p:pic>
        <p:nvPicPr>
          <p:cNvPr id="116740" name="Picture 2">
            <a:extLst>
              <a:ext uri="{FF2B5EF4-FFF2-40B4-BE49-F238E27FC236}">
                <a16:creationId xmlns:a16="http://schemas.microsoft.com/office/drawing/2014/main" id="{4AB7B2C9-D6ED-4B65-D08B-2183344B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-25400"/>
            <a:ext cx="5275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2">
            <a:extLst>
              <a:ext uri="{FF2B5EF4-FFF2-40B4-BE49-F238E27FC236}">
                <a16:creationId xmlns:a16="http://schemas.microsoft.com/office/drawing/2014/main" id="{15E2930D-5E6B-1E51-E6C0-EA074706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 r="2000" b="2"/>
          <a:stretch>
            <a:fillRect/>
          </a:stretch>
        </p:blipFill>
        <p:spPr bwMode="auto">
          <a:xfrm>
            <a:off x="1116013" y="4868863"/>
            <a:ext cx="180022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>
            <a:extLst>
              <a:ext uri="{FF2B5EF4-FFF2-40B4-BE49-F238E27FC236}">
                <a16:creationId xmlns:a16="http://schemas.microsoft.com/office/drawing/2014/main" id="{D12D411B-59FD-D61B-11BD-0DCA1826D0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038" y="1050925"/>
            <a:ext cx="8032750" cy="993775"/>
          </a:xfrm>
        </p:spPr>
        <p:txBody>
          <a:bodyPr/>
          <a:lstStyle/>
          <a:p>
            <a:r>
              <a:rPr lang="en-GB" altLang="en-US" sz="3200">
                <a:solidFill>
                  <a:srgbClr val="002060"/>
                </a:solidFill>
              </a:rPr>
              <a:t>Recap from session 1 and 2</a:t>
            </a:r>
            <a:br>
              <a:rPr lang="en-GB" altLang="en-US" sz="3200">
                <a:solidFill>
                  <a:srgbClr val="002060"/>
                </a:solidFill>
              </a:rPr>
            </a:br>
            <a:r>
              <a:rPr lang="en-GB" altLang="en-US" sz="2800" b="0">
                <a:solidFill>
                  <a:srgbClr val="002060"/>
                </a:solidFill>
              </a:rPr>
              <a:t>We know that when someone dies this means…</a:t>
            </a:r>
            <a:br>
              <a:rPr lang="en-GB" altLang="en-US" sz="2800" b="0">
                <a:solidFill>
                  <a:srgbClr val="002060"/>
                </a:solidFill>
              </a:rPr>
            </a:br>
            <a:r>
              <a:rPr lang="en-GB" altLang="en-US" sz="2800" b="0">
                <a:solidFill>
                  <a:srgbClr val="002060"/>
                </a:solidFill>
              </a:rPr>
              <a:t>This may make us feel…</a:t>
            </a:r>
            <a:br>
              <a:rPr lang="en-GB" altLang="en-US" sz="2800" b="0">
                <a:solidFill>
                  <a:srgbClr val="002060"/>
                </a:solidFill>
              </a:rPr>
            </a:br>
            <a:r>
              <a:rPr lang="en-GB" altLang="en-US" sz="2800" b="0">
                <a:solidFill>
                  <a:srgbClr val="002060"/>
                </a:solidFill>
              </a:rPr>
              <a:t>What is grief?</a:t>
            </a:r>
            <a:br>
              <a:rPr lang="en-GB" altLang="en-US" sz="2800" b="0">
                <a:solidFill>
                  <a:srgbClr val="002060"/>
                </a:solidFill>
              </a:rPr>
            </a:br>
            <a:r>
              <a:rPr lang="en-GB" altLang="en-US" sz="2800" b="0">
                <a:solidFill>
                  <a:srgbClr val="002060"/>
                </a:solidFill>
              </a:rPr>
              <a:t>How can we find comfort? </a:t>
            </a:r>
          </a:p>
        </p:txBody>
      </p:sp>
      <p:pic>
        <p:nvPicPr>
          <p:cNvPr id="117763" name="Picture 6" descr="Dead Leaf Pictures | Download Free Images on Unsplash">
            <a:extLst>
              <a:ext uri="{FF2B5EF4-FFF2-40B4-BE49-F238E27FC236}">
                <a16:creationId xmlns:a16="http://schemas.microsoft.com/office/drawing/2014/main" id="{F0D1C34F-66C8-7D9B-D47F-46C56093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40025"/>
            <a:ext cx="22256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16" descr="Dead flower Photograph by Yann Poirier">
            <a:extLst>
              <a:ext uri="{FF2B5EF4-FFF2-40B4-BE49-F238E27FC236}">
                <a16:creationId xmlns:a16="http://schemas.microsoft.com/office/drawing/2014/main" id="{BC5D51C6-23EF-5852-C628-955AD1F1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8"/>
          <a:stretch>
            <a:fillRect/>
          </a:stretch>
        </p:blipFill>
        <p:spPr bwMode="auto">
          <a:xfrm>
            <a:off x="3216275" y="2740025"/>
            <a:ext cx="27114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6" descr="Totes a maze! How a forester turned his financial crisis into an  eco-friendly puzzle | Spain holidays | The Guardian">
            <a:extLst>
              <a:ext uri="{FF2B5EF4-FFF2-40B4-BE49-F238E27FC236}">
                <a16:creationId xmlns:a16="http://schemas.microsoft.com/office/drawing/2014/main" id="{96B75206-7CE6-6DE2-D57D-84D1272E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225800"/>
            <a:ext cx="25781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>
            <a:extLst>
              <a:ext uri="{FF2B5EF4-FFF2-40B4-BE49-F238E27FC236}">
                <a16:creationId xmlns:a16="http://schemas.microsoft.com/office/drawing/2014/main" id="{20F28EED-3D93-02E6-D852-83EA88FC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I Miss You!</a:t>
            </a:r>
          </a:p>
        </p:txBody>
      </p:sp>
      <p:sp>
        <p:nvSpPr>
          <p:cNvPr id="118787" name="TextBox 2">
            <a:extLst>
              <a:ext uri="{FF2B5EF4-FFF2-40B4-BE49-F238E27FC236}">
                <a16:creationId xmlns:a16="http://schemas.microsoft.com/office/drawing/2014/main" id="{15895037-F787-E917-F325-93E7775C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62063"/>
            <a:ext cx="8362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>
                <a:solidFill>
                  <a:srgbClr val="FF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about people, animals, places or things you miss. Share these with the class.</a:t>
            </a:r>
          </a:p>
        </p:txBody>
      </p:sp>
      <p:pic>
        <p:nvPicPr>
          <p:cNvPr id="118788" name="Picture 7" descr="101 Sincere &quot;I Miss You&quot; Memes to Share with People You Love and Miss">
            <a:extLst>
              <a:ext uri="{FF2B5EF4-FFF2-40B4-BE49-F238E27FC236}">
                <a16:creationId xmlns:a16="http://schemas.microsoft.com/office/drawing/2014/main" id="{8857456F-7A81-3829-C06B-391A8C0E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2050"/>
            <a:ext cx="6858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5217A932-8B43-385F-6A8E-69F4CC18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The Puzzle of You</a:t>
            </a:r>
          </a:p>
        </p:txBody>
      </p:sp>
      <p:sp>
        <p:nvSpPr>
          <p:cNvPr id="119811" name="Content Placeholder 1">
            <a:extLst>
              <a:ext uri="{FF2B5EF4-FFF2-40B4-BE49-F238E27FC236}">
                <a16:creationId xmlns:a16="http://schemas.microsoft.com/office/drawing/2014/main" id="{9BB20604-7B78-48BE-AE42-2EB5B923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3125"/>
          </a:xfrm>
        </p:spPr>
        <p:txBody>
          <a:bodyPr/>
          <a:lstStyle/>
          <a:p>
            <a:r>
              <a:rPr lang="en-GB" altLang="en-US" sz="2400"/>
              <a:t>There are lots of things that make you special</a:t>
            </a:r>
          </a:p>
          <a:p>
            <a:r>
              <a:rPr lang="en-GB" altLang="en-US" sz="2400"/>
              <a:t>These things fit together like a jigsaw to make you the person you are</a:t>
            </a:r>
          </a:p>
          <a:p>
            <a:r>
              <a:rPr lang="en-GB" altLang="en-US" sz="2400"/>
              <a:t>It’s important to celebrate everything that makes you a special and unique person</a:t>
            </a:r>
          </a:p>
          <a:p>
            <a:r>
              <a:rPr lang="en-GB" altLang="en-US" sz="2400"/>
              <a:t>What would go in your jigsaw?</a:t>
            </a:r>
          </a:p>
          <a:p>
            <a:pPr lvl="1"/>
            <a:r>
              <a:rPr lang="en-GB" altLang="en-US" sz="2000"/>
              <a:t>Kind</a:t>
            </a:r>
          </a:p>
          <a:p>
            <a:pPr lvl="1"/>
            <a:r>
              <a:rPr lang="en-GB" altLang="en-US" sz="2000"/>
              <a:t>Good at gymnastics</a:t>
            </a:r>
          </a:p>
          <a:p>
            <a:pPr lvl="1"/>
            <a:r>
              <a:rPr lang="en-GB" altLang="en-US" sz="2000"/>
              <a:t>Like to bake cupcakes</a:t>
            </a:r>
          </a:p>
          <a:p>
            <a:pPr lvl="1"/>
            <a:r>
              <a:rPr lang="en-GB" altLang="en-US" sz="2000"/>
              <a:t>Helps granny with chores</a:t>
            </a:r>
          </a:p>
          <a:p>
            <a:pPr lvl="1"/>
            <a:r>
              <a:rPr lang="en-GB" altLang="en-US" sz="2000"/>
              <a:t>Good at writing stories</a:t>
            </a:r>
          </a:p>
          <a:p>
            <a:pPr lvl="1"/>
            <a:r>
              <a:rPr lang="en-GB" altLang="en-US" sz="2000"/>
              <a:t>My friends</a:t>
            </a:r>
          </a:p>
          <a:p>
            <a:pPr lvl="1"/>
            <a:r>
              <a:rPr lang="en-GB" altLang="en-US" sz="2000"/>
              <a:t>People I miss</a:t>
            </a:r>
          </a:p>
          <a:p>
            <a:pPr lvl="1"/>
            <a:endParaRPr lang="en-GB" altLang="en-US"/>
          </a:p>
          <a:p>
            <a:endParaRPr lang="en-GB" altLang="en-US"/>
          </a:p>
        </p:txBody>
      </p:sp>
      <p:pic>
        <p:nvPicPr>
          <p:cNvPr id="119812" name="Picture 5" descr="C:\Users\mcgoldricka2\AppData\Local\Microsoft\Windows\INetCache\Content.MSO\BCECFC9C.tmp">
            <a:extLst>
              <a:ext uri="{FF2B5EF4-FFF2-40B4-BE49-F238E27FC236}">
                <a16:creationId xmlns:a16="http://schemas.microsoft.com/office/drawing/2014/main" id="{55F0913E-E17E-F106-1197-6B02D983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6700"/>
            <a:ext cx="30448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D25A365F-16B6-C224-E59D-3A01CA0E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836613"/>
            <a:ext cx="8229600" cy="1143000"/>
          </a:xfrm>
        </p:spPr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How can we help everyone to feel safe and valued in this lesson?</a:t>
            </a:r>
          </a:p>
        </p:txBody>
      </p:sp>
      <p:pic>
        <p:nvPicPr>
          <p:cNvPr id="84995" name="Content Placeholder 4">
            <a:extLst>
              <a:ext uri="{FF2B5EF4-FFF2-40B4-BE49-F238E27FC236}">
                <a16:creationId xmlns:a16="http://schemas.microsoft.com/office/drawing/2014/main" id="{064BA483-20AE-9C9C-9461-C0C9686D3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133600"/>
            <a:ext cx="5386387" cy="381158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31B18F9E-B2E3-DEFB-66DE-A70A8124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The Puzzle of You</a:t>
            </a:r>
          </a:p>
        </p:txBody>
      </p:sp>
      <p:sp>
        <p:nvSpPr>
          <p:cNvPr id="120835" name="Content Placeholder 1">
            <a:extLst>
              <a:ext uri="{FF2B5EF4-FFF2-40B4-BE49-F238E27FC236}">
                <a16:creationId xmlns:a16="http://schemas.microsoft.com/office/drawing/2014/main" id="{4DC7B1B6-1F6E-F112-E1BB-96B2C77B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Create a jigsaw puzzle to celebrate YOU! You may include losses, achievements, friendships, likes/dislikes, good times and difficult times. </a:t>
            </a:r>
          </a:p>
        </p:txBody>
      </p:sp>
      <p:pic>
        <p:nvPicPr>
          <p:cNvPr id="120836" name="Picture 2" descr="Grief Book - Grief Encounter">
            <a:extLst>
              <a:ext uri="{FF2B5EF4-FFF2-40B4-BE49-F238E27FC236}">
                <a16:creationId xmlns:a16="http://schemas.microsoft.com/office/drawing/2014/main" id="{8B523CA8-CB14-15A9-033A-34205409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30763" r="9839" b="7945"/>
          <a:stretch>
            <a:fillRect/>
          </a:stretch>
        </p:blipFill>
        <p:spPr bwMode="auto">
          <a:xfrm>
            <a:off x="2916238" y="3822700"/>
            <a:ext cx="40322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64FB6BB7-788D-6CB4-2F81-0C1A0B4EB6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888" y="315913"/>
            <a:ext cx="8093075" cy="993775"/>
          </a:xfrm>
        </p:spPr>
        <p:txBody>
          <a:bodyPr/>
          <a:lstStyle/>
          <a:p>
            <a:endParaRPr lang="en-GB" altLang="en-US">
              <a:solidFill>
                <a:srgbClr val="002060"/>
              </a:solidFill>
            </a:endParaRP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ADD24CAD-16D4-F49D-0A33-C7F7A3AE8343}"/>
              </a:ext>
            </a:extLst>
          </p:cNvPr>
          <p:cNvSpPr/>
          <p:nvPr/>
        </p:nvSpPr>
        <p:spPr>
          <a:xfrm>
            <a:off x="7596188" y="5445125"/>
            <a:ext cx="144462" cy="144463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Online Media 1" title="Belly Breathing: Mindfulness for Children">
            <a:hlinkClick r:id="" action="ppaction://media"/>
            <a:extLst>
              <a:ext uri="{FF2B5EF4-FFF2-40B4-BE49-F238E27FC236}">
                <a16:creationId xmlns:a16="http://schemas.microsoft.com/office/drawing/2014/main" id="{6A43E0B9-5702-D7F5-CDED-02DC59991B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3213" y="1017588"/>
            <a:ext cx="8537575" cy="482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A96C46E9-0055-C26E-910B-EE75DC68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Loss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EED2CD41-783D-880E-013B-7F46D75F1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32000"/>
            <a:ext cx="8534400" cy="36226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/>
              <a:t>Can you think of things you have lost?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/>
              <a:t>How did it make you feel?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/>
              <a:t>What did you do?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/>
              <a:t>Did you find it again?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/>
              <a:t>Who helped you?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4000"/>
          </a:p>
        </p:txBody>
      </p:sp>
      <p:pic>
        <p:nvPicPr>
          <p:cNvPr id="87044" name="Picture 1">
            <a:extLst>
              <a:ext uri="{FF2B5EF4-FFF2-40B4-BE49-F238E27FC236}">
                <a16:creationId xmlns:a16="http://schemas.microsoft.com/office/drawing/2014/main" id="{3F6D4753-869C-41CE-F6EE-4CDF488AA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68625"/>
            <a:ext cx="2540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2">
            <a:extLst>
              <a:ext uri="{FF2B5EF4-FFF2-40B4-BE49-F238E27FC236}">
                <a16:creationId xmlns:a16="http://schemas.microsoft.com/office/drawing/2014/main" id="{C8549622-990E-83A5-28E2-33121B43B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902075"/>
            <a:ext cx="18351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3">
            <a:extLst>
              <a:ext uri="{FF2B5EF4-FFF2-40B4-BE49-F238E27FC236}">
                <a16:creationId xmlns:a16="http://schemas.microsoft.com/office/drawing/2014/main" id="{F233A83D-E450-E160-9869-095F12325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01613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4">
            <a:extLst>
              <a:ext uri="{FF2B5EF4-FFF2-40B4-BE49-F238E27FC236}">
                <a16:creationId xmlns:a16="http://schemas.microsoft.com/office/drawing/2014/main" id="{D75BD20E-D32A-777B-1C43-23F39E863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651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1D5886B7-6EB1-F834-B53D-3E534C9A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76250"/>
            <a:ext cx="8229600" cy="865188"/>
          </a:xfrm>
        </p:spPr>
        <p:txBody>
          <a:bodyPr/>
          <a:lstStyle/>
          <a:p>
            <a:r>
              <a:rPr lang="en-GB" altLang="en-US" sz="4000">
                <a:solidFill>
                  <a:srgbClr val="002060"/>
                </a:solidFill>
              </a:rPr>
              <a:t>Feelings: loss and grief</a:t>
            </a:r>
            <a:br>
              <a:rPr lang="en-GB" altLang="en-US">
                <a:solidFill>
                  <a:srgbClr val="002060"/>
                </a:solidFill>
                <a:latin typeface="Verdana Pro" panose="020B0604030504040204" pitchFamily="34" charset="0"/>
              </a:rPr>
            </a:br>
            <a:endParaRPr lang="en-GB" altLang="en-US">
              <a:solidFill>
                <a:srgbClr val="002060"/>
              </a:solidFill>
              <a:latin typeface="Verdana Pro" panose="020B0604030504040204" pitchFamily="34" charset="0"/>
            </a:endParaRPr>
          </a:p>
        </p:txBody>
      </p:sp>
      <p:pic>
        <p:nvPicPr>
          <p:cNvPr id="88067" name="Content Placeholder 4">
            <a:extLst>
              <a:ext uri="{FF2B5EF4-FFF2-40B4-BE49-F238E27FC236}">
                <a16:creationId xmlns:a16="http://schemas.microsoft.com/office/drawing/2014/main" id="{9A9C18DC-44C6-2C21-7AE7-803A57A83A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" y="1341438"/>
            <a:ext cx="3194050" cy="48958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A36A9-AF02-4177-B8A0-6B951605B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306513"/>
            <a:ext cx="4591050" cy="4244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000" dirty="0"/>
              <a:t>Losing a treasured object or useful possession can make you feel </a:t>
            </a:r>
            <a:r>
              <a:rPr lang="en-GB" sz="2000" b="1" dirty="0">
                <a:solidFill>
                  <a:srgbClr val="002060"/>
                </a:solidFill>
              </a:rPr>
              <a:t>annoyed, sad, worried.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Why do you think we might feel sad when we lose something?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This is similar to how we feel when a pet or a person dies but </a:t>
            </a:r>
            <a:r>
              <a:rPr lang="en-GB" sz="2000" b="1" dirty="0">
                <a:solidFill>
                  <a:srgbClr val="002060"/>
                </a:solidFill>
              </a:rPr>
              <a:t>it can feel much more painful.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b="1" dirty="0">
                <a:solidFill>
                  <a:srgbClr val="002060"/>
                </a:solidFill>
              </a:rPr>
              <a:t>Grief (or grieving) is the word </a:t>
            </a:r>
            <a:r>
              <a:rPr lang="en-GB" sz="2000" dirty="0"/>
              <a:t>we use to describe all the feelings we have when someone dies.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AF03CE3F-214D-24AC-6D05-B59A0E0D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Your Invisible Suitcase</a:t>
            </a:r>
          </a:p>
        </p:txBody>
      </p:sp>
      <p:pic>
        <p:nvPicPr>
          <p:cNvPr id="2" name="wmzy6fRLcCU">
            <a:extLst>
              <a:ext uri="{FF2B5EF4-FFF2-40B4-BE49-F238E27FC236}">
                <a16:creationId xmlns:a16="http://schemas.microsoft.com/office/drawing/2014/main" id="{5F0FF3E7-E9BD-802C-B7D7-9A8DBF3C5C51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7445375" cy="4187825"/>
          </a:xfrm>
        </p:spPr>
      </p:pic>
      <p:sp>
        <p:nvSpPr>
          <p:cNvPr id="89092" name="Content Placeholder 2">
            <a:extLst>
              <a:ext uri="{FF2B5EF4-FFF2-40B4-BE49-F238E27FC236}">
                <a16:creationId xmlns:a16="http://schemas.microsoft.com/office/drawing/2014/main" id="{91A057DA-77DC-6732-1787-4800D2EFD97E}"/>
              </a:ext>
            </a:extLst>
          </p:cNvPr>
          <p:cNvSpPr txBox="1">
            <a:spLocks/>
          </p:cNvSpPr>
          <p:nvPr/>
        </p:nvSpPr>
        <p:spPr bwMode="auto">
          <a:xfrm>
            <a:off x="1316038" y="5915025"/>
            <a:ext cx="7045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What is inside your invisible suitcase?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81B87651-6499-60F0-CD5B-83C66F61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76250"/>
            <a:ext cx="8229600" cy="865188"/>
          </a:xfrm>
        </p:spPr>
        <p:txBody>
          <a:bodyPr/>
          <a:lstStyle/>
          <a:p>
            <a:r>
              <a:rPr lang="en-GB" altLang="en-US" sz="4000">
                <a:solidFill>
                  <a:srgbClr val="002060"/>
                </a:solidFill>
              </a:rPr>
              <a:t>What does ‘dead’ mean?</a:t>
            </a:r>
            <a:endParaRPr lang="en-GB" altLang="en-US">
              <a:solidFill>
                <a:srgbClr val="002060"/>
              </a:solidFill>
              <a:latin typeface="Verdana Pro" panose="020B0604030504040204" pitchFamily="34" charset="0"/>
            </a:endParaRPr>
          </a:p>
        </p:txBody>
      </p:sp>
      <p:sp>
        <p:nvSpPr>
          <p:cNvPr id="91139" name="Content Placeholder 3">
            <a:extLst>
              <a:ext uri="{FF2B5EF4-FFF2-40B4-BE49-F238E27FC236}">
                <a16:creationId xmlns:a16="http://schemas.microsoft.com/office/drawing/2014/main" id="{7424A5DC-A78D-F892-5F9C-A7E8A1ED6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8750" y="1700213"/>
            <a:ext cx="4591050" cy="3059112"/>
          </a:xfrm>
        </p:spPr>
        <p:txBody>
          <a:bodyPr/>
          <a:lstStyle/>
          <a:p>
            <a:r>
              <a:rPr lang="en-US" altLang="en-US" sz="2400"/>
              <a:t>Being </a:t>
            </a:r>
            <a:r>
              <a:rPr lang="en-US" altLang="en-US" sz="2400" b="1"/>
              <a:t>dead</a:t>
            </a:r>
            <a:r>
              <a:rPr lang="en-US" altLang="en-US" sz="2400"/>
              <a:t> means that your body and your head don’t work anymore. Someone who is dead can’t talk, or see, or hear, or eat, or move or feel anything anymore.</a:t>
            </a:r>
          </a:p>
          <a:p>
            <a:r>
              <a:rPr lang="en-US" altLang="en-US" sz="2400"/>
              <a:t>Think about stories or movies that involve the death of a character. How do other characters feel when someone else dies?  </a:t>
            </a:r>
            <a:endParaRPr lang="en-GB" altLang="en-US" sz="2400"/>
          </a:p>
        </p:txBody>
      </p:sp>
      <p:sp>
        <p:nvSpPr>
          <p:cNvPr id="91140" name="Content Placeholder 1">
            <a:extLst>
              <a:ext uri="{FF2B5EF4-FFF2-40B4-BE49-F238E27FC236}">
                <a16:creationId xmlns:a16="http://schemas.microsoft.com/office/drawing/2014/main" id="{448389E1-8B24-60A0-146F-66FFD94AE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91141" name="Picture 6" descr="Children who are Bereaved | Support Around Death">
            <a:extLst>
              <a:ext uri="{FF2B5EF4-FFF2-40B4-BE49-F238E27FC236}">
                <a16:creationId xmlns:a16="http://schemas.microsoft.com/office/drawing/2014/main" id="{92A8DE51-33C1-BFBD-5BA2-5B72BA5D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060575"/>
            <a:ext cx="357187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>
            <a:extLst>
              <a:ext uri="{FF2B5EF4-FFF2-40B4-BE49-F238E27FC236}">
                <a16:creationId xmlns:a16="http://schemas.microsoft.com/office/drawing/2014/main" id="{EE159546-C109-C93D-2B37-C9EB5D1E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57200"/>
            <a:ext cx="8229600" cy="1143000"/>
          </a:xfrm>
        </p:spPr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Death in animation</a:t>
            </a:r>
          </a:p>
        </p:txBody>
      </p:sp>
      <p:sp>
        <p:nvSpPr>
          <p:cNvPr id="93187" name="Content Placeholder 1">
            <a:extLst>
              <a:ext uri="{FF2B5EF4-FFF2-40B4-BE49-F238E27FC236}">
                <a16:creationId xmlns:a16="http://schemas.microsoft.com/office/drawing/2014/main" id="{7959AD3A-E1BF-65B2-DA58-9F3799A1D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93188" name="Picture 6" descr="Gramma Tala | Moana Wikia | Fandom">
            <a:extLst>
              <a:ext uri="{FF2B5EF4-FFF2-40B4-BE49-F238E27FC236}">
                <a16:creationId xmlns:a16="http://schemas.microsoft.com/office/drawing/2014/main" id="{307990E2-A887-489E-F2CF-43B32B2C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98450"/>
            <a:ext cx="2082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8" descr="Bing Bong | Disney Wiki | Fandom">
            <a:extLst>
              <a:ext uri="{FF2B5EF4-FFF2-40B4-BE49-F238E27FC236}">
                <a16:creationId xmlns:a16="http://schemas.microsoft.com/office/drawing/2014/main" id="{F63B4FC8-7A1B-2655-8BC0-24A56DCB5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20955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10" descr="Who plays Mufasa in the new Lion King?">
            <a:extLst>
              <a:ext uri="{FF2B5EF4-FFF2-40B4-BE49-F238E27FC236}">
                <a16:creationId xmlns:a16="http://schemas.microsoft.com/office/drawing/2014/main" id="{73867848-B5BC-0299-3C96-E34453F6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437063"/>
            <a:ext cx="37369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Content Placeholder 4">
            <a:extLst>
              <a:ext uri="{FF2B5EF4-FFF2-40B4-BE49-F238E27FC236}">
                <a16:creationId xmlns:a16="http://schemas.microsoft.com/office/drawing/2014/main" id="{69B5A234-1C27-B99A-CC25-4330FBD66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CAE36C18-5DCD-6DE1-1BFA-3EBFB8F5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Death</a:t>
            </a:r>
          </a:p>
        </p:txBody>
      </p:sp>
      <p:sp>
        <p:nvSpPr>
          <p:cNvPr id="95235" name="Content Placeholder 2">
            <a:extLst>
              <a:ext uri="{FF2B5EF4-FFF2-40B4-BE49-F238E27FC236}">
                <a16:creationId xmlns:a16="http://schemas.microsoft.com/office/drawing/2014/main" id="{2F2CA277-9B2C-8810-D044-7A3CC9E04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738" y="1403350"/>
            <a:ext cx="8634412" cy="5095875"/>
          </a:xfrm>
        </p:spPr>
        <p:txBody>
          <a:bodyPr/>
          <a:lstStyle/>
          <a:p>
            <a:r>
              <a:rPr lang="en-GB" altLang="en-US">
                <a:solidFill>
                  <a:srgbClr val="002060"/>
                </a:solidFill>
              </a:rPr>
              <a:t>Think of as many words as you can to describe these pictures. </a:t>
            </a:r>
          </a:p>
          <a:p>
            <a:endParaRPr lang="en-GB" altLang="en-US"/>
          </a:p>
        </p:txBody>
      </p:sp>
      <p:pic>
        <p:nvPicPr>
          <p:cNvPr id="95237" name="Picture 6" descr="Dead Leaf Pictures | Download Free Images on Unsplash">
            <a:extLst>
              <a:ext uri="{FF2B5EF4-FFF2-40B4-BE49-F238E27FC236}">
                <a16:creationId xmlns:a16="http://schemas.microsoft.com/office/drawing/2014/main" id="{79C68D91-2DB0-6A9E-DE32-95D5D9094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79688"/>
            <a:ext cx="249713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AutoShape 6" descr="Why do bugs die on their backs? | Smithsonian TweenTribune">
            <a:extLst>
              <a:ext uri="{FF2B5EF4-FFF2-40B4-BE49-F238E27FC236}">
                <a16:creationId xmlns:a16="http://schemas.microsoft.com/office/drawing/2014/main" id="{DBDD5457-8254-C1A8-C614-36EEF9B197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95239" name="AutoShape 8" descr="Why do bugs die on their backs? | Smithsonian TweenTribune">
            <a:extLst>
              <a:ext uri="{FF2B5EF4-FFF2-40B4-BE49-F238E27FC236}">
                <a16:creationId xmlns:a16="http://schemas.microsoft.com/office/drawing/2014/main" id="{69FBF0D3-83E8-C19A-0914-3B6EE7ADC6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7050" y="5397500"/>
            <a:ext cx="6667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95240" name="AutoShape 10" descr="Why do bugs die on their backs? | Smithsonian TweenTribune">
            <a:extLst>
              <a:ext uri="{FF2B5EF4-FFF2-40B4-BE49-F238E27FC236}">
                <a16:creationId xmlns:a16="http://schemas.microsoft.com/office/drawing/2014/main" id="{93D290E0-7B0B-2E8E-4ED9-1C5BE52637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9450" y="5549900"/>
            <a:ext cx="6667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pic>
        <p:nvPicPr>
          <p:cNvPr id="95241" name="Picture 12" descr="Dead Bug Photograph by Liss Art Studio">
            <a:extLst>
              <a:ext uri="{FF2B5EF4-FFF2-40B4-BE49-F238E27FC236}">
                <a16:creationId xmlns:a16="http://schemas.microsoft.com/office/drawing/2014/main" id="{E5895E9A-FE57-6F74-1E25-6FB28C14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2579688"/>
            <a:ext cx="28273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2" name="Picture 14" descr="Toss the dead plants! | Seriously Happy Homes">
            <a:extLst>
              <a:ext uri="{FF2B5EF4-FFF2-40B4-BE49-F238E27FC236}">
                <a16:creationId xmlns:a16="http://schemas.microsoft.com/office/drawing/2014/main" id="{19A1F483-AB38-A221-3761-1B9F6BF6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4505325"/>
            <a:ext cx="2819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3" name="Picture 16" descr="Dead flower Photograph by Yann Poirier">
            <a:extLst>
              <a:ext uri="{FF2B5EF4-FFF2-40B4-BE49-F238E27FC236}">
                <a16:creationId xmlns:a16="http://schemas.microsoft.com/office/drawing/2014/main" id="{C3ACE12B-6FB9-045F-6359-97C2FCD3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8"/>
          <a:stretch>
            <a:fillRect/>
          </a:stretch>
        </p:blipFill>
        <p:spPr bwMode="auto">
          <a:xfrm>
            <a:off x="5713413" y="2579688"/>
            <a:ext cx="3040062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759A8BEED2534DB5B018A29520962C" ma:contentTypeVersion="7" ma:contentTypeDescription="Create a new document." ma:contentTypeScope="" ma:versionID="f1f8d3d57b306587964382a42933db79">
  <xsd:schema xmlns:xsd="http://www.w3.org/2001/XMLSchema" xmlns:xs="http://www.w3.org/2001/XMLSchema" xmlns:p="http://schemas.microsoft.com/office/2006/metadata/properties" xmlns:ns2="7c3a328c-cd46-4226-8c73-352685766aa4" xmlns:ns3="3161b094-f138-4d32-8cd3-45b2c5c1c595" targetNamespace="http://schemas.microsoft.com/office/2006/metadata/properties" ma:root="true" ma:fieldsID="123e3036ed106621a2d421e28b172e1e" ns2:_="" ns3:_="">
    <xsd:import namespace="7c3a328c-cd46-4226-8c73-352685766aa4"/>
    <xsd:import namespace="3161b094-f138-4d32-8cd3-45b2c5c1c5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a328c-cd46-4226-8c73-352685766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1b094-f138-4d32-8cd3-45b2c5c1c59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d89bcdd-e43c-4106-8bd0-377a13048bbf}" ma:internalName="TaxCatchAll" ma:showField="CatchAllData" ma:web="24f6eff0-0f43-4f49-a7ff-8e24ad701a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911689-5BB2-4643-BF62-1BB895DF0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a328c-cd46-4226-8c73-352685766aa4"/>
    <ds:schemaRef ds:uri="3161b094-f138-4d32-8cd3-45b2c5c1c5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08F57-CCFC-45A8-BFFD-ACF98DBA02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911</Words>
  <Application>Microsoft Office PowerPoint</Application>
  <PresentationFormat>On-screen Show (4:3)</PresentationFormat>
  <Paragraphs>132</Paragraphs>
  <Slides>31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Comic Sans MS</vt:lpstr>
      <vt:lpstr>Times New Roman</vt:lpstr>
      <vt:lpstr>Verdana</vt:lpstr>
      <vt:lpstr>Verdana Pro</vt:lpstr>
      <vt:lpstr>Custom Design</vt:lpstr>
      <vt:lpstr>Office Theme</vt:lpstr>
      <vt:lpstr>1_Custom Design</vt:lpstr>
      <vt:lpstr>1_Office Theme</vt:lpstr>
      <vt:lpstr>2_Office Theme</vt:lpstr>
      <vt:lpstr>3_Office Theme</vt:lpstr>
      <vt:lpstr>4_Office Theme</vt:lpstr>
      <vt:lpstr>5_Office Theme</vt:lpstr>
      <vt:lpstr>Learning about Bereavement, Loss and Grief</vt:lpstr>
      <vt:lpstr>Today’s lesson</vt:lpstr>
      <vt:lpstr>How can we help everyone to feel safe and valued in this lesson?</vt:lpstr>
      <vt:lpstr>Loss</vt:lpstr>
      <vt:lpstr>Feelings: loss and grief </vt:lpstr>
      <vt:lpstr>Your Invisible Suitcase</vt:lpstr>
      <vt:lpstr>What does ‘dead’ mean?</vt:lpstr>
      <vt:lpstr>Death in animation</vt:lpstr>
      <vt:lpstr>Death</vt:lpstr>
      <vt:lpstr>The Small Creature</vt:lpstr>
      <vt:lpstr>Your Story </vt:lpstr>
      <vt:lpstr>What did we learn today?</vt:lpstr>
      <vt:lpstr>PowerPoint Presentation</vt:lpstr>
      <vt:lpstr>Learning about Bereavement, Loss and Grief</vt:lpstr>
      <vt:lpstr>Today’s lesson</vt:lpstr>
      <vt:lpstr>Recap - How can we help everyone to feel safe and valued in this lesson?</vt:lpstr>
      <vt:lpstr>The Bereavement Charter </vt:lpstr>
      <vt:lpstr>Recap from session 1 We know that when someone dies this means… This may make us feel… </vt:lpstr>
      <vt:lpstr>Finding Comfort in Memories</vt:lpstr>
      <vt:lpstr>Grief is like a maze</vt:lpstr>
      <vt:lpstr>What did we learn today?</vt:lpstr>
      <vt:lpstr>PowerPoint Presentation</vt:lpstr>
      <vt:lpstr>Learning about Bereavement, Loss and Grief</vt:lpstr>
      <vt:lpstr>Today’s lesson</vt:lpstr>
      <vt:lpstr>Recap - How can we help everyone to feel safe and valued in this lesson?</vt:lpstr>
      <vt:lpstr>The Bereavement Charter </vt:lpstr>
      <vt:lpstr>Recap from session 1 and 2 We know that when someone dies this means… This may make us feel… What is grief? How can we find comfort? </vt:lpstr>
      <vt:lpstr>I Miss You!</vt:lpstr>
      <vt:lpstr>The Puzzle of You</vt:lpstr>
      <vt:lpstr>The Puzzle of You</vt:lpstr>
      <vt:lpstr>PowerPoint Presentation</vt:lpstr>
    </vt:vector>
  </TitlesOfParts>
  <Company>Winston's Wish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Winston’s Wish Presentation Template</dc:title>
  <dc:creator>Winston's Wish</dc:creator>
  <cp:lastModifiedBy>Rebecca Patterson</cp:lastModifiedBy>
  <cp:revision>128</cp:revision>
  <dcterms:created xsi:type="dcterms:W3CDTF">2017-11-14T11:22:05Z</dcterms:created>
  <dcterms:modified xsi:type="dcterms:W3CDTF">2025-11-13T13:01:51Z</dcterms:modified>
</cp:coreProperties>
</file>